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0" r:id="rId4"/>
    <p:sldId id="258" r:id="rId5"/>
    <p:sldId id="261" r:id="rId6"/>
    <p:sldId id="280" r:id="rId7"/>
    <p:sldId id="269" r:id="rId8"/>
    <p:sldId id="276" r:id="rId9"/>
    <p:sldId id="275" r:id="rId10"/>
    <p:sldId id="274" r:id="rId11"/>
    <p:sldId id="277" r:id="rId12"/>
    <p:sldId id="268" r:id="rId13"/>
    <p:sldId id="263" r:id="rId14"/>
    <p:sldId id="267" r:id="rId15"/>
    <p:sldId id="265" r:id="rId16"/>
    <p:sldId id="266" r:id="rId17"/>
    <p:sldId id="279" r:id="rId18"/>
    <p:sldId id="278" r:id="rId19"/>
    <p:sldId id="273" r:id="rId20"/>
    <p:sldId id="272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29C05-5E86-40F1-85C9-9BE171275E67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52126-3667-451D-83FB-A572F510BA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3964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52126-3667-451D-83FB-A572F510BA99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420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BC0020-F965-DFD7-806C-7FFC8B05D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F50D41-AAFC-28F7-ED06-AB14F438BF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BE6923-5D5C-324E-7034-EA0DEDB2D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DFEF64-A976-AE3A-5E43-24768342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CE4169-68C3-FE15-87E4-726367884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882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01811A-866B-91F7-A5C7-CB88A01C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1B99A4D-2A8C-973F-95F4-DB75E71A9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BBB5-E309-C176-3806-B5C2C3043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B6AEEE-6F84-72E5-DDDB-AAA4AA8DE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70D0EC-D9BC-A60B-0F4C-DFBF69DF1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948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C7959F9-6B3A-D6B0-AE81-BB4572D574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3A913E-BF41-3E95-C148-5E2E2038C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23537C-F5C4-0A84-AD4D-EE9391B1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F4E911-A308-50B0-EB57-CE31EBA39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95F037-FFD5-639E-3AE8-6A1802786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16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E1721E-00F2-1849-82E0-1DC727E43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9F11DF-98F6-D772-5DC3-3C8906330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BBC79E-5004-7BA8-2B03-8A5E46C3E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1D509C-66E5-BB3B-3DDE-074F646A4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3E615D-103D-F3BD-AB46-77081B8A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90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8B3EB6-949A-857A-4BCD-104CFE87C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C9BD1E-A5B7-7DF4-652B-AA48D1C53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609225-D177-EEEA-4F0A-FFA66455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D9CEC9-6ED5-30C9-B311-FF65F81F1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95FB06-DB8C-D916-4D62-098DCA48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9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0A8B5-9D22-593C-7DC3-98E4D3163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3C8284-AE3B-0BF5-DDF7-16CE96A4A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36341E7-8501-69E4-F465-C62CF484B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C00C4D-23E5-8C5C-EF21-EA2039325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115202-91AD-73D1-741D-8EA323C43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0CCF8C-21E2-0AB4-E8F1-1A2357810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820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BF961E-E146-8380-5F4D-8AD94B20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8E64B6-E3C5-685A-0E6B-E3E472C5E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60BF88-BE4C-FD47-868D-52C98FC14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22CB371-7D45-9541-B519-55FBD1CF1B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6046AB3-AE52-8946-5CAC-0A1C11FB3A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1EE086C-FA94-8BD9-D3E4-DED4F3A45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35BA088-F7A0-4C59-D1A2-B04337950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135B768-BDBC-994A-5260-F534F9BEB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945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5D586-8883-D70B-F36B-AB9DCA36F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5533D59-F431-A6B8-E8DE-78625F2FB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BBD57CB-C626-D796-B247-4B778F156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70A76F9-F003-FB14-5201-D7240F4D5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771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E05D3CE-E277-3BA5-274A-6758492AD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0074CF1-4AA3-F7E3-37ED-19801C06D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8560FF5-EF06-2251-9BED-6ED0BF4AF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63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6D0F2E-EE7A-4C80-0597-AE7175222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99DC73-2FD0-6A43-3130-E225461F4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2C1A387-9B86-D5FB-1AE7-56F15B2F8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4E87FB-6236-4D1B-8090-BE2E65DFB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A1CDF4-0AD9-F6B2-96B0-4FA45BBCF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6DF76C-4981-7535-9471-E8E6081BD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327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405AEA-EABC-85A4-8E61-B50911D0E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DACAD4F-D988-156D-0268-E0C091C87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6468FA-10BA-E82C-9739-810B622EBB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488FE9-8BA1-AA7B-6599-B3094181C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02FB8F-553C-FB40-D563-4C301C37D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DA30A6-A4B5-2244-621D-AFA832A2E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479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4DFE5F3-4408-7A7B-D70C-DD7F7EDB4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6EF6B1-0D47-A1B0-6A55-7C172C3B3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7DC783-61A9-E1AE-330D-B4F9D1AF4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9B273C-97EF-4322-A142-405115B554AD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1F7454-143D-949D-4443-501F9DFA1F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5C8C21-6B03-633C-41F3-0D32647386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088B92-4E8B-424C-9553-31C6BD50C8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205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D94668-7A75-3384-3787-87E37D9929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2"/>
                </a:solidFill>
              </a:rPr>
              <a:t>Parcours des mineures en demande d’IVG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8BDAE2-325F-FB54-ABA0-E789140DFA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4">
                    <a:lumMod val="75000"/>
                  </a:schemeClr>
                </a:solidFill>
              </a:rPr>
              <a:t>Emmanuelle Lhomme – REVHO</a:t>
            </a:r>
          </a:p>
          <a:p>
            <a:r>
              <a:rPr lang="fr-FR" b="1" dirty="0">
                <a:solidFill>
                  <a:schemeClr val="accent4">
                    <a:lumMod val="75000"/>
                  </a:schemeClr>
                </a:solidFill>
              </a:rPr>
              <a:t>03/02/26</a:t>
            </a:r>
          </a:p>
        </p:txBody>
      </p:sp>
      <p:pic>
        <p:nvPicPr>
          <p:cNvPr id="5" name="Image 4" descr="Une image contenant Bleu électrique, capture d’écran, bleu, logo&#10;&#10;Le contenu généré par l’IA peut être incorrect.">
            <a:extLst>
              <a:ext uri="{FF2B5EF4-FFF2-40B4-BE49-F238E27FC236}">
                <a16:creationId xmlns:a16="http://schemas.microsoft.com/office/drawing/2014/main" id="{87243EAE-F503-D238-3E24-84CCE0A8F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8800" y="5430837"/>
            <a:ext cx="12192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706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092B30-F899-4B86-0A60-290D31121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Méthode médicamenteuse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60B312-5360-6941-666D-F755AC76E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minorité ne constitue pas une contre-indication à réaliser l’IVG médicamenteuse en ville </a:t>
            </a:r>
          </a:p>
          <a:p>
            <a:pPr marL="0" indent="0">
              <a:buNone/>
            </a:pPr>
            <a:r>
              <a:rPr lang="fr-FR" dirty="0"/>
              <a:t>Mais: </a:t>
            </a:r>
          </a:p>
          <a:p>
            <a:pPr marL="457200" lvl="1" indent="0">
              <a:buNone/>
            </a:pPr>
            <a:r>
              <a:rPr lang="fr-FR" b="1" dirty="0">
                <a:solidFill>
                  <a:schemeClr val="accent2"/>
                </a:solidFill>
              </a:rPr>
              <a:t>Attention à la sécurité physique</a:t>
            </a:r>
            <a:r>
              <a:rPr lang="fr-FR" dirty="0">
                <a:solidFill>
                  <a:schemeClr val="accent2"/>
                </a:solidFill>
              </a:rPr>
              <a:t> : pas d’IVG médicamenteuse dans le secret total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b="1" dirty="0">
                <a:solidFill>
                  <a:schemeClr val="accent2"/>
                </a:solidFill>
              </a:rPr>
              <a:t>Attention aux effets secondaires et complications possibles </a:t>
            </a:r>
            <a:r>
              <a:rPr lang="fr-FR" dirty="0">
                <a:solidFill>
                  <a:schemeClr val="accent2"/>
                </a:solidFill>
              </a:rPr>
              <a:t>: une IVG instrumentale peut être mieux vécue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b="1" dirty="0">
                <a:solidFill>
                  <a:schemeClr val="accent2"/>
                </a:solidFill>
              </a:rPr>
              <a:t>Attention au respect de la confidentialité en ville </a:t>
            </a:r>
            <a:r>
              <a:rPr lang="fr-FR" dirty="0">
                <a:solidFill>
                  <a:schemeClr val="accent2"/>
                </a:solidFill>
              </a:rPr>
              <a:t>(facturation des actes associés)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Image 4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C6F171E4-5111-3F20-A229-9AC4136967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428" y="3115469"/>
            <a:ext cx="733425" cy="885825"/>
          </a:xfrm>
          <a:prstGeom prst="rect">
            <a:avLst/>
          </a:prstGeom>
        </p:spPr>
      </p:pic>
      <p:pic>
        <p:nvPicPr>
          <p:cNvPr id="7" name="Image 6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10D890A9-0C27-FA5B-AD7B-103A06A104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426" y="4102298"/>
            <a:ext cx="733425" cy="885825"/>
          </a:xfrm>
          <a:prstGeom prst="rect">
            <a:avLst/>
          </a:prstGeom>
        </p:spPr>
      </p:pic>
      <p:pic>
        <p:nvPicPr>
          <p:cNvPr id="9" name="Image 8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CAE4C287-54A4-8796-ED9A-71C2F258A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426" y="5089128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783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7A9727-C5D2-3B7C-87B1-69E0295A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Méthode instrumentale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D555CA-11C9-38FE-6995-C8AA38A99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422" y="1825625"/>
            <a:ext cx="10758378" cy="4351338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Possible sous anesthésie locale ou générale, en ES ou en CDS, même pour les mineures.</a:t>
            </a:r>
          </a:p>
          <a:p>
            <a:r>
              <a:rPr lang="fr-FR" dirty="0"/>
              <a:t>L’ensemble des actes médicaux nécessaires à la réalisation de l’IVG, et notamment l’anesthésie quel que soit son type, peuvent être effectués sans autorisation autre que celle de la femme mineure.</a:t>
            </a:r>
          </a:p>
          <a:p>
            <a:endParaRPr lang="fr-FR" dirty="0"/>
          </a:p>
          <a:p>
            <a:pPr marL="457200" lvl="1" indent="0">
              <a:buNone/>
            </a:pPr>
            <a:r>
              <a:rPr lang="fr-FR" sz="2800" b="1" dirty="0">
                <a:solidFill>
                  <a:schemeClr val="accent2"/>
                </a:solidFill>
              </a:rPr>
              <a:t>Attention à la confidentialité : identité anonymisée</a:t>
            </a:r>
          </a:p>
          <a:p>
            <a:pPr marL="457200" lvl="1" indent="0">
              <a:buNone/>
            </a:pPr>
            <a:endParaRPr lang="fr-FR" sz="2800" b="1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fr-FR" sz="2800" b="1" dirty="0">
                <a:solidFill>
                  <a:schemeClr val="accent2"/>
                </a:solidFill>
              </a:rPr>
              <a:t>Obligation de présence d’un majeur pour la sortie d’hospitalisation</a:t>
            </a:r>
          </a:p>
          <a:p>
            <a:pPr marL="457200" lvl="1" indent="0">
              <a:buNone/>
            </a:pPr>
            <a:endParaRPr lang="fr-FR" sz="2800" b="1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fr-FR" sz="2800" b="1" dirty="0">
                <a:solidFill>
                  <a:schemeClr val="accent2"/>
                </a:solidFill>
              </a:rPr>
              <a:t>Attention aux horaires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sz="2800" b="1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endParaRPr lang="fr-FR" sz="2800" b="1" dirty="0">
              <a:solidFill>
                <a:schemeClr val="accent2"/>
              </a:solidFill>
            </a:endParaRPr>
          </a:p>
        </p:txBody>
      </p:sp>
      <p:pic>
        <p:nvPicPr>
          <p:cNvPr id="4" name="Image 3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D674880E-9046-1784-C9ED-152EEE8EA0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709" y="3731361"/>
            <a:ext cx="733425" cy="885825"/>
          </a:xfrm>
          <a:prstGeom prst="rect">
            <a:avLst/>
          </a:prstGeom>
        </p:spPr>
      </p:pic>
      <p:pic>
        <p:nvPicPr>
          <p:cNvPr id="5" name="Image 4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D971B5C5-EBC4-E9EE-9E9C-7F991C442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709" y="4617186"/>
            <a:ext cx="733425" cy="885825"/>
          </a:xfrm>
          <a:prstGeom prst="rect">
            <a:avLst/>
          </a:prstGeom>
        </p:spPr>
      </p:pic>
      <p:pic>
        <p:nvPicPr>
          <p:cNvPr id="6" name="Image 5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9BD958BE-AC58-4D6C-4011-1F43F8CD7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709" y="5426075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146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AE9A83-46C2-0140-0A87-AB772CA4C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IVG et scolarité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4D2461-8CD8-F671-4364-E5BB4AB78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solidFill>
                  <a:schemeClr val="accent1"/>
                </a:solidFill>
              </a:rPr>
              <a:t>Les dispositions légales du secret de l’IVG prévalent sur les dispositions règlementaires imposant au chef d’établissement d’informer les parents sur les absences de l’élève mineure.</a:t>
            </a: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dirty="0"/>
              <a:t>Le chef d’établissement ne communiquera pas cette information sous réserve d’avoir été informé par écrit de ce que l’élève est absente pour « un motif médical dont elle est légalement autorisée à garder le secret ».</a:t>
            </a:r>
          </a:p>
          <a:p>
            <a:endParaRPr lang="fr-FR" dirty="0"/>
          </a:p>
          <a:p>
            <a:pPr marL="457200" lvl="1" indent="0">
              <a:buNone/>
            </a:pPr>
            <a:r>
              <a:rPr lang="fr-FR" sz="2800" b="1" dirty="0">
                <a:solidFill>
                  <a:schemeClr val="accent2"/>
                </a:solidFill>
              </a:rPr>
              <a:t>En discuter avec la mineure pour s’en assurer et rédiger un certificat si besoin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10836C6B-C3B5-DD65-632B-34AA6BD69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083" y="5142414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320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1D0A1C-3AD9-9A04-134B-4E3B3A4DA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Les dispositifs gratuits pour les &lt; 26 ans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1EC091-81D4-2906-6A78-0755019BB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9658"/>
            <a:ext cx="10515600" cy="5408341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Parcours contraceptif (consultations, examens biologiques) pris en charge à 100% sans avance de frais; contraceptifs pris en charge par l’Assurance maladie délivrés gratuitement en pharmacie et protégés par le secret.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3000" b="1" dirty="0">
                <a:solidFill>
                  <a:schemeClr val="accent2"/>
                </a:solidFill>
              </a:rPr>
              <a:t>Attention : Ordonnances contraception isolées</a:t>
            </a:r>
          </a:p>
          <a:p>
            <a:pPr marL="914400" lvl="2" indent="0">
              <a:buNone/>
            </a:pPr>
            <a:endParaRPr lang="fr-FR" sz="3000" b="1" dirty="0">
              <a:solidFill>
                <a:schemeClr val="accent2"/>
              </a:solidFill>
            </a:endParaRPr>
          </a:p>
          <a:p>
            <a:r>
              <a:rPr lang="fr-FR" dirty="0"/>
              <a:t>CSS : médicaments ou dispositifs contraceptifs gratuits aux mineures désirant garder le secret</a:t>
            </a:r>
          </a:p>
          <a:p>
            <a:r>
              <a:rPr lang="fr-FR" dirty="0" err="1"/>
              <a:t>CeGIDD</a:t>
            </a:r>
            <a:r>
              <a:rPr lang="fr-FR" dirty="0"/>
              <a:t>: dépistages des IST sans prescription médicale, de façon anonyme et gratuite. </a:t>
            </a:r>
          </a:p>
          <a:p>
            <a:r>
              <a:rPr lang="fr-FR" dirty="0"/>
              <a:t>Laboratoires de ville : dépistage des IST gratuit et confidentiel sur présentation de la carte vitale. « Mon test IST »</a:t>
            </a:r>
          </a:p>
        </p:txBody>
      </p:sp>
      <p:pic>
        <p:nvPicPr>
          <p:cNvPr id="4" name="Image 3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40C8D2F9-86F6-5835-4827-23CE57C33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864" y="2986087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644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029B69-7226-433C-7577-FC119F417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Mineurs et relations sexuelles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6B4604-A4FF-6877-09B5-8135F41C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0088"/>
            <a:ext cx="10705170" cy="55979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sz="3100" dirty="0"/>
              <a:t>Un majeur n'a pas le droit d'avoir des relations sexuelles avec un mineur de moins de 15 ans (</a:t>
            </a:r>
            <a:r>
              <a:rPr lang="fr-FR" sz="2300" dirty="0"/>
              <a:t>Article 227-25 du Code pénal). </a:t>
            </a:r>
          </a:p>
          <a:p>
            <a:endParaRPr lang="fr-FR" sz="3100" dirty="0"/>
          </a:p>
          <a:p>
            <a:r>
              <a:rPr lang="fr-FR" sz="3100" dirty="0"/>
              <a:t>Après 15 ans, s'il est d'accord, </a:t>
            </a:r>
            <a:r>
              <a:rPr lang="fr-FR" sz="3100" dirty="0" err="1"/>
              <a:t>un.e</a:t>
            </a:r>
            <a:r>
              <a:rPr lang="fr-FR" sz="3100" dirty="0"/>
              <a:t> </a:t>
            </a:r>
            <a:r>
              <a:rPr lang="fr-FR" sz="3100" dirty="0" err="1"/>
              <a:t>mineur.e</a:t>
            </a:r>
            <a:r>
              <a:rPr lang="fr-FR" sz="3100" dirty="0"/>
              <a:t> peut avoir des relations sexuelles avec un adulte sauf si ce dernier est l'un de ses </a:t>
            </a:r>
            <a:r>
              <a:rPr lang="fr-FR" sz="3100" dirty="0" err="1"/>
              <a:t>ascendant.e.s</a:t>
            </a:r>
            <a:r>
              <a:rPr lang="fr-FR" sz="3100" dirty="0"/>
              <a:t> ou s'il abuse de l’autorité que lui confèrent ses fonctions </a:t>
            </a:r>
            <a:r>
              <a:rPr lang="fr-FR" sz="2300" dirty="0"/>
              <a:t>(Article 227-27 du Code pénal).</a:t>
            </a:r>
          </a:p>
          <a:p>
            <a:endParaRPr lang="fr-FR" sz="3100" dirty="0"/>
          </a:p>
          <a:p>
            <a:r>
              <a:rPr lang="fr-FR" sz="3100" dirty="0"/>
              <a:t>Entre mineurs de moins de 15 ans, les relations sexuelles ne sont pas interdites par la loi et ne peuvent être poursuivies à condition qu'il n'y ait pas agression au sens de la loi (violence, contraintes, menaces ou surprises).</a:t>
            </a:r>
          </a:p>
          <a:p>
            <a:endParaRPr lang="fr-FR" sz="3100" dirty="0"/>
          </a:p>
          <a:p>
            <a:r>
              <a:rPr lang="fr-FR" sz="3100" dirty="0"/>
              <a:t>Des violences sont plus fréquemment associées lors de rapports sexuels chez les jeunes mineurs.</a:t>
            </a:r>
          </a:p>
          <a:p>
            <a:pPr marL="0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sz="2800" b="1" dirty="0">
                <a:solidFill>
                  <a:schemeClr val="accent2"/>
                </a:solidFill>
              </a:rPr>
              <a:t>Une attention particulière sera portée aux mineures de moins de 15 ans. </a:t>
            </a:r>
          </a:p>
        </p:txBody>
      </p:sp>
      <p:pic>
        <p:nvPicPr>
          <p:cNvPr id="4" name="Image 3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E0D6210D-C7A7-B146-EBC8-561B80ABD9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630" y="5827209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383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8DA62C-4744-AE8C-CA03-BF2B233CA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47917" cy="1325563"/>
          </a:xfrm>
        </p:spPr>
        <p:txBody>
          <a:bodyPr/>
          <a:lstStyle/>
          <a:p>
            <a:r>
              <a:rPr lang="fr-FR" dirty="0">
                <a:solidFill>
                  <a:schemeClr val="accent2"/>
                </a:solidFill>
              </a:rPr>
              <a:t>Violences sexuelles sur mineurs = signalement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8B7D7A-26DF-1B67-2221-E3836FD18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0580" cy="4667250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La Loi exige le signalement de toute situation où « la santé, la sécurité ou la moralité d'un mineur non émancipé sont en danger » </a:t>
            </a:r>
            <a:r>
              <a:rPr lang="fr-FR" sz="2000" dirty="0"/>
              <a:t>Article 375 du Code civil </a:t>
            </a:r>
          </a:p>
          <a:p>
            <a:endParaRPr lang="fr-FR" sz="2000" dirty="0"/>
          </a:p>
          <a:p>
            <a:r>
              <a:rPr lang="fr-FR" dirty="0"/>
              <a:t> Toute personne témoin ou soupçonnant un enfant en danger ou risquant de l'être doit signaler les faits.</a:t>
            </a:r>
          </a:p>
          <a:p>
            <a:endParaRPr lang="fr-FR" dirty="0"/>
          </a:p>
          <a:p>
            <a:r>
              <a:rPr lang="fr-FR" dirty="0"/>
              <a:t> Le secret professionnel auquel sont tenus les professionnels de santé n’est pas applicable dans les cas où la Loi impose la révélation du secret, y compris sans l’accord de la victime. </a:t>
            </a:r>
            <a:r>
              <a:rPr lang="fr-FR" sz="2000" dirty="0"/>
              <a:t>Article 226-13 du Code pénal et Article 226-14 du Code pénal ; Instruction relative à la structuration de parcours de soins pour les enfants victimes de violences </a:t>
            </a:r>
          </a:p>
          <a:p>
            <a:pPr marL="457200" lvl="1" indent="0">
              <a:buNone/>
            </a:pPr>
            <a:endParaRPr lang="fr-FR" sz="1600" dirty="0"/>
          </a:p>
          <a:p>
            <a:pPr marL="457200" lvl="1" indent="0">
              <a:buNone/>
            </a:pPr>
            <a:r>
              <a:rPr lang="fr-FR" sz="1600" dirty="0"/>
              <a:t>	</a:t>
            </a:r>
            <a:r>
              <a:rPr lang="fr-FR" sz="2800" b="1" dirty="0">
                <a:solidFill>
                  <a:schemeClr val="accent2"/>
                </a:solidFill>
              </a:rPr>
              <a:t>répondre à la demande de soins (IVG) ET protéger la mineure</a:t>
            </a:r>
          </a:p>
        </p:txBody>
      </p:sp>
      <p:pic>
        <p:nvPicPr>
          <p:cNvPr id="4" name="Image 3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93E4678D-9DC4-AAD0-402A-72DE35CBF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70" y="5741987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353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920F4B-D0D1-500C-7237-AE9F64C4F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IP ou signalement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E63003-2BBC-2E37-B7DF-A0B3A403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322"/>
            <a:ext cx="10515600" cy="517416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3300" b="1" dirty="0"/>
              <a:t>Situation non urgente = Information Préoccupante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300" dirty="0"/>
              <a:t>Transmission à la CRIP : cellule de recueil des informations préoccupantes, instance du conseil départemental.</a:t>
            </a:r>
          </a:p>
          <a:p>
            <a:pPr marL="0" indent="0">
              <a:buNone/>
            </a:pPr>
            <a:endParaRPr lang="fr-FR" sz="3300" dirty="0"/>
          </a:p>
          <a:p>
            <a:pPr marL="0" indent="0">
              <a:buNone/>
            </a:pPr>
            <a:r>
              <a:rPr lang="fr-FR" sz="3300" b="1" dirty="0"/>
              <a:t>Situation urgente = Signalement Judiciaire au Procureur de la République  </a:t>
            </a:r>
            <a:r>
              <a:rPr lang="fr-FR" sz="3300" dirty="0"/>
              <a:t>(mauvais traitements avérés, révélation d’abus sexuel, …)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300" dirty="0"/>
              <a:t>Transmission au substitut du procureur du Tribunal de grande instance du lieu de résidence habituelle du mineur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Le mineur et les responsables légaux seront informés de la rédaction de l’IP ou du SJ sauf dans le cas où cela serait préjudiciable pour le mineur.</a:t>
            </a:r>
          </a:p>
          <a:p>
            <a:pPr marL="0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sz="3100" b="1" dirty="0">
                <a:solidFill>
                  <a:schemeClr val="accent2"/>
                </a:solidFill>
              </a:rPr>
              <a:t>En cas de suspicion de viol, le produit de conception peut être recueilli sur réquisition judiciaire. (IVG instrumentale)</a:t>
            </a:r>
          </a:p>
        </p:txBody>
      </p:sp>
      <p:pic>
        <p:nvPicPr>
          <p:cNvPr id="4" name="Image 3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9677D2BE-3335-A66C-4525-397B9C619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420" y="5514976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081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24A608-2C2E-FA1A-B814-D825DA1FE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949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accent1"/>
                </a:solidFill>
              </a:rPr>
              <a:t>Les indispensables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B0D688-21BF-575F-25A9-F0A0E22F8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703312" cy="5486399"/>
          </a:xfrm>
        </p:spPr>
        <p:txBody>
          <a:bodyPr>
            <a:normAutofit fontScale="92500" lnSpcReduction="20000"/>
          </a:bodyPr>
          <a:lstStyle/>
          <a:p>
            <a:r>
              <a:rPr lang="fr-FR" dirty="0">
                <a:solidFill>
                  <a:schemeClr val="accent1"/>
                </a:solidFill>
              </a:rPr>
              <a:t>Consentement signé</a:t>
            </a:r>
          </a:p>
          <a:p>
            <a:r>
              <a:rPr lang="fr-FR" dirty="0">
                <a:solidFill>
                  <a:schemeClr val="accent1"/>
                </a:solidFill>
              </a:rPr>
              <a:t>Attestation d’entretien psycho-social</a:t>
            </a:r>
          </a:p>
          <a:p>
            <a:r>
              <a:rPr lang="fr-FR" dirty="0">
                <a:solidFill>
                  <a:schemeClr val="accent1"/>
                </a:solidFill>
              </a:rPr>
              <a:t>Recueil du consentement parental </a:t>
            </a:r>
          </a:p>
          <a:p>
            <a:pPr marL="0" indent="0">
              <a:buNone/>
            </a:pPr>
            <a:r>
              <a:rPr lang="fr-FR" dirty="0">
                <a:solidFill>
                  <a:schemeClr val="accent1"/>
                </a:solidFill>
              </a:rPr>
              <a:t>ou</a:t>
            </a:r>
          </a:p>
          <a:p>
            <a:r>
              <a:rPr lang="fr-FR" dirty="0">
                <a:solidFill>
                  <a:schemeClr val="accent1"/>
                </a:solidFill>
              </a:rPr>
              <a:t>Attestation de présence d’un majeur accompagnant</a:t>
            </a: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dirty="0">
                <a:solidFill>
                  <a:schemeClr val="accent1"/>
                </a:solidFill>
              </a:rPr>
              <a:t>Facturation du Forfait IVG Vitale 100% ou NIR anonyme ou ES</a:t>
            </a:r>
          </a:p>
          <a:p>
            <a:r>
              <a:rPr lang="fr-FR" dirty="0">
                <a:solidFill>
                  <a:schemeClr val="accent1"/>
                </a:solidFill>
              </a:rPr>
              <a:t>Facturation des actes associés Vitale 100% ou NIR anonyme ou ES</a:t>
            </a: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dirty="0">
                <a:solidFill>
                  <a:schemeClr val="accent1"/>
                </a:solidFill>
              </a:rPr>
              <a:t>Prescription contraception isolée</a:t>
            </a:r>
          </a:p>
          <a:p>
            <a:r>
              <a:rPr lang="fr-FR" dirty="0">
                <a:solidFill>
                  <a:schemeClr val="accent1"/>
                </a:solidFill>
              </a:rPr>
              <a:t>Prescription dépistage IST  forfait FUB ou CEGIDD ou ES</a:t>
            </a: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dirty="0">
                <a:solidFill>
                  <a:schemeClr val="accent2"/>
                </a:solidFill>
              </a:rPr>
              <a:t>Dépistage des violences</a:t>
            </a:r>
          </a:p>
        </p:txBody>
      </p:sp>
    </p:spTree>
    <p:extLst>
      <p:ext uri="{BB962C8B-B14F-4D97-AF65-F5344CB8AC3E}">
        <p14:creationId xmlns:p14="http://schemas.microsoft.com/office/powerpoint/2010/main" val="1235635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924F25A-29FB-74AE-CB72-FDBA27FB6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914408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2"/>
                </a:solidFill>
              </a:rPr>
              <a:t>Merci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4D47E05-50F1-174D-6CC0-FD01B090B2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PPT largement inspiré du Référentiel « IVG chez la femme mineure » Réseau de Périnatalité d’Occitanie</a:t>
            </a:r>
          </a:p>
          <a:p>
            <a:r>
              <a:rPr lang="fr-FR" sz="2000" dirty="0"/>
              <a:t>2024_IVG_Femme_Mineure, référentiel accessible sur www.perinatalite-occitanie.fr </a:t>
            </a:r>
          </a:p>
        </p:txBody>
      </p:sp>
      <p:pic>
        <p:nvPicPr>
          <p:cNvPr id="6" name="Image 5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D8F49DB9-BB76-E77B-7726-EEFBFF1BFB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4287" y="2666943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362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ACD684-F4D1-8695-7335-F5D2AC5C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 descr="Une image contenant texte, nombre, document, menu&#10;&#10;Le contenu généré par l’IA peut être incorrect.">
            <a:extLst>
              <a:ext uri="{FF2B5EF4-FFF2-40B4-BE49-F238E27FC236}">
                <a16:creationId xmlns:a16="http://schemas.microsoft.com/office/drawing/2014/main" id="{90CAE360-8C18-8D0B-257F-0699720B8B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3834" y="222492"/>
            <a:ext cx="7850459" cy="6635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36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A0A303-02ED-D93E-7325-381272427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La Loi permet à « toute femme enceinte, majeure ou mineure, qui ne veut pas poursuivre une grossesse de demander à un médecin ou une sage-femme l’interruption de celle-ci, avant la fin de la quatorzième semaine de grossesse » </a:t>
            </a:r>
            <a:r>
              <a:rPr lang="fr-FR" dirty="0"/>
              <a:t>*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Des dispositions particulières obligatoires pour les mineures :</a:t>
            </a:r>
          </a:p>
          <a:p>
            <a:pPr marL="0" indent="0">
              <a:buNone/>
            </a:pPr>
            <a:r>
              <a:rPr lang="fr-FR" dirty="0"/>
              <a:t> - </a:t>
            </a:r>
            <a:r>
              <a:rPr lang="fr-FR" dirty="0">
                <a:solidFill>
                  <a:schemeClr val="accent2"/>
                </a:solidFill>
              </a:rPr>
              <a:t>Accompagnement par un adulte (parent ou autre)</a:t>
            </a:r>
          </a:p>
          <a:p>
            <a:pPr>
              <a:buFontTx/>
              <a:buChar char="-"/>
            </a:pPr>
            <a:r>
              <a:rPr lang="fr-FR" dirty="0">
                <a:solidFill>
                  <a:schemeClr val="accent2"/>
                </a:solidFill>
              </a:rPr>
              <a:t>Entretien psycho-social obligatoire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1900" dirty="0"/>
              <a:t>* Article L. 2212-1 du Code de la santé publique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76544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8102A7-21D6-0CF3-6B9F-D04F23769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E4DCD3-24F8-28CC-C6A5-74AD9C5D9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 descr="Une image contenant texte, capture d’écran, Tracé, Police&#10;&#10;Le contenu généré par l’IA peut être incorrect.">
            <a:extLst>
              <a:ext uri="{FF2B5EF4-FFF2-40B4-BE49-F238E27FC236}">
                <a16:creationId xmlns:a16="http://schemas.microsoft.com/office/drawing/2014/main" id="{1EF12FF8-EC8C-D2CF-8A56-EC3A4D3CDC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012" y="1587500"/>
            <a:ext cx="9705975" cy="490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309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637A3E-FC7E-07D4-4342-24D38AB0F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717"/>
            <a:ext cx="10515600" cy="5084956"/>
          </a:xfrm>
        </p:spPr>
        <p:txBody>
          <a:bodyPr>
            <a:normAutofit fontScale="92500" lnSpcReduction="10000"/>
          </a:bodyPr>
          <a:lstStyle/>
          <a:p>
            <a:r>
              <a:rPr lang="fr-FR" sz="3000" b="1" dirty="0">
                <a:solidFill>
                  <a:schemeClr val="accent1"/>
                </a:solidFill>
              </a:rPr>
              <a:t>La demande d’IVG </a:t>
            </a:r>
            <a:r>
              <a:rPr lang="fr-FR" sz="3000" dirty="0"/>
              <a:t>doit être faite par la femme mineure elle-même, en dehors de la présence de toute autre personne. *	</a:t>
            </a:r>
          </a:p>
          <a:p>
            <a:pPr marL="0" indent="0">
              <a:buNone/>
            </a:pPr>
            <a:r>
              <a:rPr lang="fr-FR" sz="3000" dirty="0"/>
              <a:t>	</a:t>
            </a:r>
          </a:p>
          <a:p>
            <a:pPr marL="914400" lvl="2" indent="0">
              <a:buNone/>
            </a:pPr>
            <a:r>
              <a:rPr lang="fr-FR" sz="3000" b="1" dirty="0">
                <a:solidFill>
                  <a:schemeClr val="accent2"/>
                </a:solidFill>
              </a:rPr>
              <a:t>Attestation de demande d’IVG</a:t>
            </a:r>
          </a:p>
          <a:p>
            <a:endParaRPr lang="fr-FR" sz="3000" dirty="0"/>
          </a:p>
          <a:p>
            <a:r>
              <a:rPr lang="fr-FR" sz="3000" dirty="0"/>
              <a:t>L’obtention du consentement d’un ou des parents ou du représentant légal doit être recherché mais n’est pas obligatoire.</a:t>
            </a:r>
          </a:p>
          <a:p>
            <a:endParaRPr lang="fr-FR" sz="3000" dirty="0"/>
          </a:p>
          <a:p>
            <a:pPr marL="0" indent="0">
              <a:buNone/>
            </a:pPr>
            <a:r>
              <a:rPr lang="fr-FR" sz="3000" dirty="0"/>
              <a:t>	</a:t>
            </a:r>
            <a:r>
              <a:rPr lang="fr-FR" sz="3000" b="1" dirty="0">
                <a:solidFill>
                  <a:schemeClr val="accent2"/>
                </a:solidFill>
              </a:rPr>
              <a:t>Attestation de consentement parental s’il y a lieu</a:t>
            </a:r>
          </a:p>
          <a:p>
            <a:endParaRPr lang="fr-FR" sz="3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dirty="0"/>
              <a:t>* Article L2212-7 du Code de la Santé Publique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4740515E-ED2A-FA8D-3B32-672256141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85" y="2543175"/>
            <a:ext cx="733425" cy="885825"/>
          </a:xfrm>
          <a:prstGeom prst="rect">
            <a:avLst/>
          </a:prstGeom>
        </p:spPr>
      </p:pic>
      <p:pic>
        <p:nvPicPr>
          <p:cNvPr id="4" name="Image 3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6D7A6C53-B1B2-579A-C8E5-58BE0A0D58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85" y="4577924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395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77FFF6-A176-E32C-BEF2-24859093B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256478"/>
            <a:ext cx="11307337" cy="660152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fr-FR" dirty="0"/>
              <a:t>« Dans le cas où la femme mineure non émancipée désire garder le secret vis-à-vis des titulaires de l'autorité parentale … elle se fait accompagner dans sa démarche par </a:t>
            </a:r>
            <a:r>
              <a:rPr lang="fr-FR" b="1" dirty="0">
                <a:solidFill>
                  <a:schemeClr val="accent1"/>
                </a:solidFill>
              </a:rPr>
              <a:t>la personne majeure de son choix </a:t>
            </a:r>
            <a:r>
              <a:rPr lang="fr-FR" dirty="0"/>
              <a:t>» *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>
                <a:solidFill>
                  <a:schemeClr val="accent1"/>
                </a:solidFill>
              </a:rPr>
              <a:t>Le majeur accompagnant </a:t>
            </a:r>
            <a:r>
              <a:rPr lang="fr-FR" dirty="0"/>
              <a:t>:</a:t>
            </a:r>
          </a:p>
          <a:p>
            <a:pPr lvl="1">
              <a:buFontTx/>
              <a:buChar char="-"/>
            </a:pPr>
            <a:r>
              <a:rPr lang="fr-FR" dirty="0"/>
              <a:t>ne prend aucune part dans la décision de la mineure</a:t>
            </a:r>
          </a:p>
          <a:p>
            <a:pPr lvl="1">
              <a:buFontTx/>
              <a:buChar char="-"/>
            </a:pPr>
            <a:r>
              <a:rPr lang="fr-FR" dirty="0"/>
              <a:t>n’a aucune responsabilité juridique</a:t>
            </a:r>
          </a:p>
          <a:p>
            <a:pPr lvl="1">
              <a:buFontTx/>
              <a:buChar char="-"/>
            </a:pPr>
            <a:r>
              <a:rPr lang="fr-FR" dirty="0"/>
              <a:t>peut ne pas être le même tout au long du parcours d’IVG</a:t>
            </a:r>
          </a:p>
          <a:p>
            <a:pPr lvl="1">
              <a:buFontTx/>
              <a:buChar char="-"/>
            </a:pPr>
            <a:r>
              <a:rPr lang="fr-FR" dirty="0"/>
              <a:t>son identité est couverte par le secret et n’a pas à être conservée dans le dossier médical</a:t>
            </a:r>
          </a:p>
          <a:p>
            <a:pPr>
              <a:buFontTx/>
              <a:buChar char="-"/>
            </a:pPr>
            <a:endParaRPr lang="fr-FR" dirty="0"/>
          </a:p>
          <a:p>
            <a:pPr marL="914400" lvl="2" indent="0">
              <a:buNone/>
            </a:pPr>
            <a:r>
              <a:rPr lang="fr-FR" sz="3300" b="1" dirty="0">
                <a:solidFill>
                  <a:schemeClr val="accent2"/>
                </a:solidFill>
              </a:rPr>
              <a:t>Attestation d’accompagnement par un majeur : </a:t>
            </a:r>
          </a:p>
          <a:p>
            <a:pPr marL="914400" lvl="2" indent="0">
              <a:lnSpc>
                <a:spcPct val="120000"/>
              </a:lnSpc>
              <a:buNone/>
            </a:pPr>
            <a:r>
              <a:rPr lang="fr-FR" sz="2400" dirty="0"/>
              <a:t>« Je, </a:t>
            </a:r>
            <a:r>
              <a:rPr lang="fr-FR" sz="2400" dirty="0" err="1"/>
              <a:t>soussigné.e</a:t>
            </a:r>
            <a:r>
              <a:rPr lang="fr-FR" sz="2400" dirty="0"/>
              <a:t>  (</a:t>
            </a:r>
            <a:r>
              <a:rPr lang="fr-FR" sz="2400" dirty="0" err="1"/>
              <a:t>soignant.e</a:t>
            </a:r>
            <a:r>
              <a:rPr lang="fr-FR" sz="2400" dirty="0"/>
              <a:t>) , atteste avoir reçu pour une demande d’interruption de grossesse, Mme (patiente), accompagnée d’une personne majeure. »</a:t>
            </a:r>
          </a:p>
          <a:p>
            <a:pPr marL="457200" lvl="1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1700" dirty="0"/>
              <a:t>* Circulaire DGS/DHOS n° 2001-467 du 28 septembre 2001 relative à la mise en œuvre des dispositions de la loi du 4 juillet 2001 relative à l'interruption volontaire de grossesse et à la contraception</a:t>
            </a:r>
          </a:p>
        </p:txBody>
      </p:sp>
      <p:pic>
        <p:nvPicPr>
          <p:cNvPr id="5" name="Image 4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BF9C73E5-D888-21F1-79FA-9D1379D596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" y="4433307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341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35C65F-25D3-79F6-5F26-B667DD109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3385"/>
            <a:ext cx="10515600" cy="63673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>
                <a:solidFill>
                  <a:schemeClr val="accent1"/>
                </a:solidFill>
              </a:rPr>
              <a:t>L’entretien psycho-social </a:t>
            </a:r>
            <a:r>
              <a:rPr lang="fr-FR" dirty="0"/>
              <a:t>est obligatoire pour les mineures.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Il permet: </a:t>
            </a: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fr-FR" sz="2800" dirty="0"/>
              <a:t>un espace d’écoute et de soutien psychologique et social</a:t>
            </a: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fr-FR" sz="2800" dirty="0"/>
              <a:t>de soutenir l’autonomie de la mineure dans la prise de décision</a:t>
            </a: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fr-FR" sz="2800" dirty="0"/>
              <a:t>de dépister des situations de violences</a:t>
            </a:r>
          </a:p>
          <a:p>
            <a:pPr marL="457200" lvl="1" indent="0">
              <a:buNone/>
            </a:pPr>
            <a:endParaRPr lang="fr-FR" dirty="0"/>
          </a:p>
          <a:p>
            <a:pPr>
              <a:lnSpc>
                <a:spcPct val="120000"/>
              </a:lnSpc>
            </a:pPr>
            <a:r>
              <a:rPr lang="fr-FR" dirty="0"/>
              <a:t>« Il est réalisé par une personne ayant satisfait à une formation qualifiante en conseil conjugal ou toute autre </a:t>
            </a:r>
            <a:r>
              <a:rPr lang="fr-FR" b="1" dirty="0">
                <a:solidFill>
                  <a:schemeClr val="accent1"/>
                </a:solidFill>
              </a:rPr>
              <a:t>personne qualifiée dans un EICCF, un CPEF / CSS, un service social </a:t>
            </a:r>
            <a:r>
              <a:rPr lang="fr-FR" dirty="0"/>
              <a:t>ou un autre organisme agréé. </a:t>
            </a:r>
            <a:r>
              <a:rPr lang="fr-FR" sz="2300" dirty="0"/>
              <a:t>» Article L2212-4 du Code de la santé publique</a:t>
            </a:r>
          </a:p>
          <a:p>
            <a:endParaRPr lang="fr-FR" dirty="0"/>
          </a:p>
          <a:p>
            <a:pPr marL="457200" lvl="1" indent="0">
              <a:buNone/>
            </a:pPr>
            <a:r>
              <a:rPr lang="fr-FR" sz="3300" b="1" dirty="0">
                <a:solidFill>
                  <a:schemeClr val="accent2"/>
                </a:solidFill>
              </a:rPr>
              <a:t>Attestation d’entretien psychosocial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L’entretien psychosocial est gratuit.</a:t>
            </a:r>
          </a:p>
        </p:txBody>
      </p:sp>
      <p:pic>
        <p:nvPicPr>
          <p:cNvPr id="5" name="Image 4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76B3E402-12B8-EA15-69D0-6D2D84349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273" y="4983315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93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32EB4E-879C-E5C4-23E8-94FCE88C6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80649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Les dispositions légales prévoient que </a:t>
            </a:r>
            <a:r>
              <a:rPr lang="fr-FR" b="1" dirty="0">
                <a:solidFill>
                  <a:schemeClr val="accent1"/>
                </a:solidFill>
              </a:rPr>
              <a:t>la prise en charge de l’IVG </a:t>
            </a:r>
            <a:r>
              <a:rPr lang="fr-FR" dirty="0"/>
              <a:t>soit protégée par </a:t>
            </a:r>
            <a:r>
              <a:rPr lang="fr-FR" b="1" dirty="0">
                <a:solidFill>
                  <a:schemeClr val="accent2"/>
                </a:solidFill>
              </a:rPr>
              <a:t>le secret </a:t>
            </a:r>
            <a:r>
              <a:rPr lang="fr-FR" dirty="0">
                <a:solidFill>
                  <a:schemeClr val="accent2"/>
                </a:solidFill>
              </a:rPr>
              <a:t>afin de pouvoir </a:t>
            </a:r>
            <a:r>
              <a:rPr lang="fr-FR" b="1" dirty="0">
                <a:solidFill>
                  <a:schemeClr val="accent2"/>
                </a:solidFill>
              </a:rPr>
              <a:t>préserver l'anonymat </a:t>
            </a:r>
            <a:r>
              <a:rPr lang="fr-FR" dirty="0"/>
              <a:t>de l'intéressée si elle le demande. 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2600" b="1" dirty="0">
                <a:solidFill>
                  <a:schemeClr val="accent2"/>
                </a:solidFill>
              </a:rPr>
              <a:t>Facturation : respect de la législation sur l’IVG</a:t>
            </a:r>
          </a:p>
          <a:p>
            <a:pPr marL="914400" lvl="2" indent="0">
              <a:buNone/>
            </a:pPr>
            <a:endParaRPr lang="fr-FR" sz="2600" b="1" dirty="0">
              <a:solidFill>
                <a:schemeClr val="accent2"/>
              </a:solidFill>
            </a:endParaRPr>
          </a:p>
          <a:p>
            <a:pPr marL="914400" lvl="2" indent="0">
              <a:buNone/>
            </a:pPr>
            <a:r>
              <a:rPr lang="fr-FR" sz="2600" b="1" dirty="0">
                <a:solidFill>
                  <a:schemeClr val="accent2"/>
                </a:solidFill>
              </a:rPr>
              <a:t>Anonymisation possible des données médicales</a:t>
            </a:r>
          </a:p>
          <a:p>
            <a:pPr marL="914400" lvl="2" indent="0">
              <a:buNone/>
            </a:pPr>
            <a:endParaRPr lang="fr-FR" sz="2600" b="1" dirty="0">
              <a:solidFill>
                <a:schemeClr val="accent2"/>
              </a:solidFill>
            </a:endParaRPr>
          </a:p>
          <a:p>
            <a:pPr marL="914400" lvl="2" indent="0">
              <a:buNone/>
            </a:pPr>
            <a:r>
              <a:rPr lang="fr-FR" sz="2600" b="1" dirty="0">
                <a:solidFill>
                  <a:schemeClr val="accent2"/>
                </a:solidFill>
              </a:rPr>
              <a:t>Déroulement de l’IVG : le moins de signes visibles et de complications</a:t>
            </a:r>
          </a:p>
          <a:p>
            <a:pPr marL="914400" lvl="2" indent="0">
              <a:buNone/>
            </a:pPr>
            <a:endParaRPr lang="fr-FR" sz="2600" b="1" dirty="0">
              <a:solidFill>
                <a:schemeClr val="accent2"/>
              </a:solidFill>
            </a:endParaRPr>
          </a:p>
        </p:txBody>
      </p:sp>
      <p:pic>
        <p:nvPicPr>
          <p:cNvPr id="4" name="Image 3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70AFC129-598E-BB03-0697-B1C8541451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443" y="4305820"/>
            <a:ext cx="733425" cy="885825"/>
          </a:xfrm>
          <a:prstGeom prst="rect">
            <a:avLst/>
          </a:prstGeom>
        </p:spPr>
      </p:pic>
      <p:pic>
        <p:nvPicPr>
          <p:cNvPr id="5" name="Image 4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3AFF8A03-40BC-6952-63D3-74C67A484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444" y="3320504"/>
            <a:ext cx="733425" cy="885825"/>
          </a:xfrm>
          <a:prstGeom prst="rect">
            <a:avLst/>
          </a:prstGeom>
        </p:spPr>
      </p:pic>
      <p:pic>
        <p:nvPicPr>
          <p:cNvPr id="6" name="Image 5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769751BF-A884-CD0F-8262-9EE0BAA66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443" y="5191645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422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6AB95757-2325-1798-3B31-DD952D7B5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626" y="669074"/>
            <a:ext cx="11015550" cy="61889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>
                <a:solidFill>
                  <a:schemeClr val="accent1"/>
                </a:solidFill>
              </a:rPr>
              <a:t>L’anonymat est « garanti » par la prise en  charge à 100% par l’AMO</a:t>
            </a:r>
            <a:r>
              <a:rPr lang="fr-FR" dirty="0"/>
              <a:t> :</a:t>
            </a:r>
          </a:p>
          <a:p>
            <a:pPr>
              <a:buFontTx/>
              <a:buChar char="-"/>
            </a:pPr>
            <a:r>
              <a:rPr lang="fr-FR" dirty="0"/>
              <a:t>100% SS</a:t>
            </a:r>
          </a:p>
          <a:p>
            <a:pPr>
              <a:buFontTx/>
              <a:buChar char="-"/>
            </a:pPr>
            <a:r>
              <a:rPr lang="fr-FR" dirty="0"/>
              <a:t>Tiers payant obligatoire</a:t>
            </a:r>
          </a:p>
          <a:p>
            <a:pPr>
              <a:buFontTx/>
              <a:buChar char="-"/>
            </a:pPr>
            <a:r>
              <a:rPr lang="fr-FR" dirty="0"/>
              <a:t>Absence de décompte envoyé à l’assuré</a:t>
            </a:r>
          </a:p>
          <a:p>
            <a:pPr marL="0" indent="0">
              <a:buNone/>
            </a:pPr>
            <a:r>
              <a:rPr lang="fr-FR" sz="1700" dirty="0"/>
              <a:t>Article 63 de la loi n°2020-1576 du 14 décembre 2020 de financement de la sécurité sociale pour 2021, parue au Journal officiel du 15 décembre 2020</a:t>
            </a:r>
          </a:p>
          <a:p>
            <a:pPr marL="0" indent="0">
              <a:buNone/>
            </a:pPr>
            <a:endParaRPr lang="fr-FR" sz="1700" dirty="0"/>
          </a:p>
          <a:p>
            <a:pPr marL="0" indent="0">
              <a:lnSpc>
                <a:spcPct val="120000"/>
              </a:lnSpc>
              <a:buNone/>
            </a:pPr>
            <a:r>
              <a:rPr lang="fr-FR" dirty="0"/>
              <a:t>Il n’est plus nécessaire d’utiliser le NIR anonyme lorsque le NIR réel peut être fiabilisé par un support Vitale.</a:t>
            </a:r>
          </a:p>
          <a:p>
            <a:pPr marL="0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sz="2800" b="1" dirty="0">
                <a:solidFill>
                  <a:schemeClr val="accent2"/>
                </a:solidFill>
              </a:rPr>
              <a:t>La facturation des soins IVG doit être isolée des autres soins</a:t>
            </a:r>
          </a:p>
          <a:p>
            <a:pPr marL="457200" lvl="1" indent="0">
              <a:buNone/>
            </a:pPr>
            <a:endParaRPr lang="fr-FR" sz="2800" b="1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fr-FR" sz="2800" b="1" dirty="0">
                <a:solidFill>
                  <a:schemeClr val="accent2"/>
                </a:solidFill>
              </a:rPr>
              <a:t>Attention au respect des procédures pour les actes afférents à l’IVG </a:t>
            </a:r>
          </a:p>
          <a:p>
            <a:pPr marL="457200" lvl="1" indent="0">
              <a:buNone/>
            </a:pPr>
            <a:endParaRPr lang="fr-FR" sz="2800" b="1" dirty="0">
              <a:solidFill>
                <a:schemeClr val="accent2"/>
              </a:solidFill>
            </a:endParaRPr>
          </a:p>
        </p:txBody>
      </p:sp>
      <p:pic>
        <p:nvPicPr>
          <p:cNvPr id="10" name="Image 9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E731B44D-EA05-5D98-E424-547B716801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845" y="4672825"/>
            <a:ext cx="733425" cy="885825"/>
          </a:xfrm>
          <a:prstGeom prst="rect">
            <a:avLst/>
          </a:prstGeom>
        </p:spPr>
      </p:pic>
      <p:pic>
        <p:nvPicPr>
          <p:cNvPr id="11" name="Image 10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E20D6C90-FE8D-2A14-9170-5771879FB7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845" y="5558650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600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3486B-1003-C92E-CD6E-79D110084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94F37D2-C3AA-E7BE-2DF5-0F1B79A4D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2820"/>
            <a:ext cx="10515600" cy="5664819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fr-FR" dirty="0"/>
              <a:t>Dans le cas où la récupération du NIR réel ne peut être fiabilisé par un support de droit, le professionnel de santé doit utiliser :</a:t>
            </a:r>
          </a:p>
          <a:p>
            <a:pPr lvl="1">
              <a:lnSpc>
                <a:spcPct val="120000"/>
              </a:lnSpc>
            </a:pPr>
            <a:r>
              <a:rPr lang="fr-FR" b="1" dirty="0">
                <a:solidFill>
                  <a:schemeClr val="accent1"/>
                </a:solidFill>
              </a:rPr>
              <a:t>Le NIR fictif 	2 55 55 55 + code caisse + 030</a:t>
            </a:r>
          </a:p>
          <a:p>
            <a:pPr lvl="1">
              <a:lnSpc>
                <a:spcPct val="120000"/>
              </a:lnSpc>
            </a:pPr>
            <a:r>
              <a:rPr lang="fr-FR" dirty="0"/>
              <a:t>La caisse d’assurance maladie destinataire de la facture sera la caisse de rattachement du professionnel de santé</a:t>
            </a:r>
          </a:p>
          <a:p>
            <a:pPr lvl="1">
              <a:lnSpc>
                <a:spcPct val="120000"/>
              </a:lnSpc>
            </a:pPr>
            <a:r>
              <a:rPr lang="fr-FR" dirty="0"/>
              <a:t>La date de naissance réelle ou si impossible la date de naissance fictive : 01/01/2014.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fr-FR" dirty="0"/>
          </a:p>
          <a:p>
            <a:pPr marL="457200" lvl="1" indent="0">
              <a:lnSpc>
                <a:spcPct val="120000"/>
              </a:lnSpc>
              <a:buNone/>
            </a:pPr>
            <a:r>
              <a:rPr lang="fr-FR" sz="2600" b="1" dirty="0">
                <a:solidFill>
                  <a:schemeClr val="accent2"/>
                </a:solidFill>
              </a:rPr>
              <a:t>Si la garantie de l’anonymat n’est pas possible: orienter vers un établissement de santé susceptible de pratiquer l’IVG dans le respect de l’anonymat.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400" dirty="0"/>
              <a:t>Ameli.fr</a:t>
            </a:r>
          </a:p>
        </p:txBody>
      </p:sp>
      <p:pic>
        <p:nvPicPr>
          <p:cNvPr id="15" name="Image 14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39A06678-5D4C-62BE-FBFF-8F508F4AE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" y="4763274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460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336D4-C01C-5BE0-1E42-AB3C77B0C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Le dépistage des IST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7056D3-AEA2-9453-18B9-E13BE63B8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717"/>
            <a:ext cx="10515600" cy="5062654"/>
          </a:xfrm>
        </p:spPr>
        <p:txBody>
          <a:bodyPr>
            <a:normAutofit lnSpcReduction="10000"/>
          </a:bodyPr>
          <a:lstStyle/>
          <a:p>
            <a:endParaRPr lang="fr-FR" sz="2000" dirty="0"/>
          </a:p>
          <a:p>
            <a:r>
              <a:rPr lang="fr-FR" dirty="0"/>
              <a:t>Le dépistage des infections sexuellement transmissibles (Chlamydia trachomatis et Gonocoque) est recommandé pour toute femme en demande d’IVG. </a:t>
            </a:r>
            <a:r>
              <a:rPr lang="fr-FR" sz="2000" dirty="0"/>
              <a:t>Réévaluation de la stratégie de dépistage des infections à Chlamydia trachomatis, HAS, 2018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dirty="0"/>
              <a:t>Ordonnance </a:t>
            </a:r>
            <a:r>
              <a:rPr lang="fr-FR" b="1" dirty="0">
                <a:solidFill>
                  <a:schemeClr val="accent1"/>
                </a:solidFill>
              </a:rPr>
              <a:t>Forfait FPB</a:t>
            </a:r>
            <a:r>
              <a:rPr lang="fr-FR" dirty="0"/>
              <a:t> pris en charge à 100%, sans avance de frais et sans décompte de SS.</a:t>
            </a:r>
          </a:p>
          <a:p>
            <a:endParaRPr lang="fr-FR" sz="2000" dirty="0"/>
          </a:p>
          <a:p>
            <a:pPr marL="457200" lvl="1" indent="0">
              <a:buNone/>
            </a:pPr>
            <a:r>
              <a:rPr lang="fr-FR" sz="2800" b="1" dirty="0">
                <a:solidFill>
                  <a:schemeClr val="accent2"/>
                </a:solidFill>
              </a:rPr>
              <a:t>Proposer l’auto-prélèvement</a:t>
            </a:r>
          </a:p>
          <a:p>
            <a:pPr marL="457200" lvl="1" indent="0">
              <a:buNone/>
            </a:pPr>
            <a:endParaRPr lang="fr-FR" sz="2800" b="1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fr-FR" sz="2800" b="1" dirty="0">
                <a:solidFill>
                  <a:schemeClr val="accent2"/>
                </a:solidFill>
              </a:rPr>
              <a:t>Attention au lieu de réalisation du prélèvement, au respect des règles de facturation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000" dirty="0"/>
          </a:p>
          <a:p>
            <a:pPr>
              <a:buFont typeface="Wingdings" panose="05000000000000000000" pitchFamily="2" charset="2"/>
              <a:buChar char="Ø"/>
            </a:pPr>
            <a:endParaRPr lang="fr-FR" sz="2000" dirty="0"/>
          </a:p>
          <a:p>
            <a:endParaRPr lang="fr-FR" dirty="0"/>
          </a:p>
        </p:txBody>
      </p:sp>
      <p:pic>
        <p:nvPicPr>
          <p:cNvPr id="4" name="Image 3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0D197F7F-AEC5-72A6-E1E1-F9EB81E5F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334" y="4627494"/>
            <a:ext cx="733425" cy="885825"/>
          </a:xfrm>
          <a:prstGeom prst="rect">
            <a:avLst/>
          </a:prstGeom>
        </p:spPr>
      </p:pic>
      <p:pic>
        <p:nvPicPr>
          <p:cNvPr id="5" name="Image 4" descr="Une image contenant orange, conception&#10;&#10;Le contenu généré par l’IA peut être incorrect.">
            <a:extLst>
              <a:ext uri="{FF2B5EF4-FFF2-40B4-BE49-F238E27FC236}">
                <a16:creationId xmlns:a16="http://schemas.microsoft.com/office/drawing/2014/main" id="{BEA0C129-5353-F6BB-1A3C-F8C2EB81FE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334" y="5513319"/>
            <a:ext cx="733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9395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1529</Words>
  <Application>Microsoft Office PowerPoint</Application>
  <PresentationFormat>Grand écran</PresentationFormat>
  <Paragraphs>158</Paragraphs>
  <Slides>20</Slides>
  <Notes>1</Notes>
  <HiddenSlides>2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Wingdings</vt:lpstr>
      <vt:lpstr>Thème Office</vt:lpstr>
      <vt:lpstr>Parcours des mineures en demande d’IVG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 dépistage des IST</vt:lpstr>
      <vt:lpstr>Méthode médicamenteuse</vt:lpstr>
      <vt:lpstr>Méthode instrumentale</vt:lpstr>
      <vt:lpstr>IVG et scolarité</vt:lpstr>
      <vt:lpstr>Les dispositifs gratuits pour les &lt; 26 ans</vt:lpstr>
      <vt:lpstr>Mineurs et relations sexuelles</vt:lpstr>
      <vt:lpstr>Violences sexuelles sur mineurs = signalement</vt:lpstr>
      <vt:lpstr>IP ou signalement</vt:lpstr>
      <vt:lpstr>Les indispensables</vt:lpstr>
      <vt:lpstr>Merci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Emmanuelle Lhomme</dc:creator>
  <cp:lastModifiedBy>Valérie Tafforin-Laporte</cp:lastModifiedBy>
  <cp:revision>16</cp:revision>
  <dcterms:created xsi:type="dcterms:W3CDTF">2026-02-01T20:38:21Z</dcterms:created>
  <dcterms:modified xsi:type="dcterms:W3CDTF">2026-02-03T07:31:53Z</dcterms:modified>
</cp:coreProperties>
</file>