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8" r:id="rId2"/>
    <p:sldId id="267" r:id="rId3"/>
    <p:sldId id="286" r:id="rId4"/>
    <p:sldId id="288" r:id="rId5"/>
    <p:sldId id="289" r:id="rId6"/>
    <p:sldId id="294" r:id="rId7"/>
    <p:sldId id="296" r:id="rId8"/>
    <p:sldId id="310" r:id="rId9"/>
    <p:sldId id="295" r:id="rId10"/>
    <p:sldId id="297" r:id="rId11"/>
    <p:sldId id="299" r:id="rId12"/>
    <p:sldId id="307" r:id="rId13"/>
    <p:sldId id="300" r:id="rId14"/>
    <p:sldId id="293" r:id="rId15"/>
    <p:sldId id="301" r:id="rId16"/>
    <p:sldId id="302" r:id="rId17"/>
    <p:sldId id="303" r:id="rId18"/>
    <p:sldId id="262" r:id="rId19"/>
    <p:sldId id="304" r:id="rId20"/>
    <p:sldId id="290" r:id="rId21"/>
    <p:sldId id="305" r:id="rId22"/>
  </p:sldIdLst>
  <p:sldSz cx="12192000" cy="6858000"/>
  <p:notesSz cx="6888163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F2FBE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6146" autoAdjust="0"/>
  </p:normalViewPr>
  <p:slideViewPr>
    <p:cSldViewPr snapToGrid="0">
      <p:cViewPr varScale="1">
        <p:scale>
          <a:sx n="62" d="100"/>
          <a:sy n="62" d="100"/>
        </p:scale>
        <p:origin x="19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5AFFA-11FF-4998-9C34-F1F502A20AEB}" type="datetimeFigureOut">
              <a:rPr lang="fr-FR" smtClean="0"/>
              <a:t>03/02/2026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C66FE-1136-499E-A8DE-524A2887B3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8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4 </a:t>
            </a:r>
            <a:r>
              <a:rPr lang="fr-FR" dirty="0" err="1"/>
              <a:t>eme</a:t>
            </a:r>
            <a:r>
              <a:rPr lang="fr-FR" dirty="0"/>
              <a:t> enquête scientifique nationale sur la sexualité des </a:t>
            </a:r>
            <a:r>
              <a:rPr lang="fr-FR" dirty="0" err="1"/>
              <a:t>francais</a:t>
            </a:r>
            <a:r>
              <a:rPr lang="fr-FR" dirty="0"/>
              <a:t> sur une période de 50 ans </a:t>
            </a:r>
          </a:p>
          <a:p>
            <a:r>
              <a:rPr lang="fr-FR" dirty="0"/>
              <a:t>La première enquête est paru en 1972 s’intitulait « Rapport sur le comportement sexuel des français, rapport Simon » </a:t>
            </a:r>
          </a:p>
          <a:p>
            <a:r>
              <a:rPr lang="fr-FR" dirty="0"/>
              <a:t>         (</a:t>
            </a:r>
            <a:r>
              <a:rPr lang="fr-FR" dirty="0" err="1"/>
              <a:t>pr</a:t>
            </a:r>
            <a:r>
              <a:rPr lang="fr-FR" dirty="0"/>
              <a:t> rappel la loi Neuwirth autorisant la contraception à été votée en 1967 et bien sur à cet date l’avortement est interdit)</a:t>
            </a:r>
          </a:p>
          <a:p>
            <a:r>
              <a:rPr lang="fr-FR" dirty="0"/>
              <a:t>La deuxième enquête est parue en 1992 : « Analyse des comportements sexuels des français » ACSF</a:t>
            </a:r>
          </a:p>
          <a:p>
            <a:r>
              <a:rPr lang="fr-FR" dirty="0"/>
              <a:t>La troisième en 2006 Contexte de </a:t>
            </a:r>
            <a:r>
              <a:rPr lang="fr-FR" b="1" dirty="0"/>
              <a:t>la</a:t>
            </a:r>
            <a:r>
              <a:rPr lang="fr-FR" dirty="0"/>
              <a:t> sexualité »</a:t>
            </a:r>
          </a:p>
          <a:p>
            <a:r>
              <a:rPr lang="fr-FR" dirty="0"/>
              <a:t>Et celle-ci « Contextes </a:t>
            </a:r>
            <a:r>
              <a:rPr lang="fr-FR" b="1" dirty="0"/>
              <a:t>des</a:t>
            </a:r>
            <a:r>
              <a:rPr lang="fr-FR" dirty="0"/>
              <a:t> sexualités 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C66FE-1136-499E-A8DE-524A2887B3F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989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7C054-6282-38C2-C26F-A7780A673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A2063A9-2E8C-C645-1462-0D9EB9EC3B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610AC5F-E143-7429-4E58-B601D53E41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violences sexuelles ont augmenté au fil du temps</a:t>
            </a:r>
          </a:p>
          <a:p>
            <a:r>
              <a:rPr lang="fr-FR" dirty="0"/>
              <a:t>Cela peu traduire à la fois une augmentation de la capacité à qualifier et à évoquer dans le cadre d’une enquête les faits de violence et une augmentation des évènement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2023, 29,8 % des femmes et 8,7% des hommes déclarent avoir subi un rapport forcé ou une tentative de rapport forcé au cours de leur vie.</a:t>
            </a:r>
          </a:p>
          <a:p>
            <a:r>
              <a:rPr lang="fr-FR" dirty="0"/>
              <a:t>s. Augmentation nette par rapport à 2026 où 15,9 % des F déclaraient  avoir subi un rapport forcé ou une tentative de rapport forcé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D43E92E-B86F-8D01-1B3C-27E8D6C63C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C66FE-1136-499E-A8DE-524A2887B3F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390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666E9-2D4D-E9FD-F001-E67BA46FF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777BA41-E583-E875-0114-550A081D50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3933960-9AB5-4A52-C707-4F1F7FDE9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violences sexuelles ont augmenté au fil du temps</a:t>
            </a:r>
          </a:p>
          <a:p>
            <a:r>
              <a:rPr lang="fr-FR" dirty="0"/>
              <a:t>Cela peu traduire à la fois une augmentation de la capacité à qualifier et à évoquer dans le cadre d’une enquête les faits de violence et une augmentation des évènement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2023, 29,8 % des femmes et 8,7% des hommes déclarent avoir subi un rapport forcé ou une tentative de rapport forcé au cours de leur vie.</a:t>
            </a:r>
          </a:p>
          <a:p>
            <a:r>
              <a:rPr lang="fr-FR" dirty="0"/>
              <a:t>s. Augmentation nette par rapport à 2026 où 15,9 % des F déclaraient  avoir subi un rapport forcé ou une tentative de rapport forcé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20B94A-D6A3-489D-8E8C-D06BA04493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C66FE-1136-499E-A8DE-524A2887B3F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689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5959F-0268-6E29-CA04-EE61A56B1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3AC9A35-4E32-69AE-FA45-B1E6FD9C06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6E1F5E4-F055-256F-A466-24088D721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L’utilisation d’un contraception loirs du premier RS était max entre 2024 et 2006 98,3% des F et 97,1 % des hommes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En 2023 cette utilisation de contraceptif au premier rapport a diminué 87,2% des F et 92,3% des 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L’utilisation du préservatif en est devenu 75,2% des F et 84,5% des F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152FE1-57CB-1DAB-1FEA-8AA4BE877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C66FE-1136-499E-A8DE-524A2887B3F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071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E60B3-756A-85C0-1968-1F0D104ED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9A794E0-B8A5-54FC-E3D4-24177B6E6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0B392E-5BFD-3C33-B8ED-74ADA94754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Enquete</a:t>
            </a:r>
            <a:r>
              <a:rPr lang="fr-FR" dirty="0"/>
              <a:t> téléphonique  suivi d’un auto-questionnaire par internet pour les répondants  majeurs et suivi d’un auto-</a:t>
            </a:r>
            <a:r>
              <a:rPr lang="fr-FR" dirty="0" err="1"/>
              <a:t>prélévements</a:t>
            </a:r>
            <a:r>
              <a:rPr lang="fr-FR" dirty="0"/>
              <a:t>  pour les majeures âgées de moins de  60 ans pour estimer la prévalence de 3 IST (HPV, </a:t>
            </a:r>
            <a:r>
              <a:rPr lang="fr-FR" dirty="0" err="1"/>
              <a:t>Chlamidiae</a:t>
            </a:r>
            <a:r>
              <a:rPr lang="fr-FR" dirty="0"/>
              <a:t>, mycoplasme </a:t>
            </a:r>
            <a:r>
              <a:rPr lang="fr-FR" dirty="0" err="1"/>
              <a:t>génitalium</a:t>
            </a:r>
            <a:r>
              <a:rPr lang="fr-FR" dirty="0"/>
              <a:t>)</a:t>
            </a:r>
          </a:p>
          <a:p>
            <a:r>
              <a:rPr lang="fr-FR" dirty="0"/>
              <a:t>À chaque étape le consentement de la personne à participer à ce volet de l’enquête était recueilli</a:t>
            </a:r>
          </a:p>
          <a:p>
            <a:endParaRPr lang="fr-FR" dirty="0"/>
          </a:p>
          <a:p>
            <a:r>
              <a:rPr lang="fr-FR" dirty="0"/>
              <a:t>Financeurs : </a:t>
            </a:r>
          </a:p>
          <a:p>
            <a:r>
              <a:rPr lang="fr-FR" dirty="0"/>
              <a:t>Recherche sollicitée et </a:t>
            </a:r>
            <a:r>
              <a:rPr lang="fr-FR" dirty="0" err="1"/>
              <a:t>foancée</a:t>
            </a:r>
            <a:r>
              <a:rPr lang="fr-FR" dirty="0"/>
              <a:t> par l’ANRS Maladie infectieuses émergentes, contributions de l’INSERM et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2E0086-2849-4191-F075-CD316C6DFA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C66FE-1136-499E-A8DE-524A2887B3F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846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9BD70-5F02-5862-601A-2C2918962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1C6300E-120D-782A-CF57-3566C4F1BF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1B83B61-AD80-4432-D376-28CAA5106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Femmes de 18 à 49 ans concernées, c’est-à-dire ayant eu ,des rapports hétérosexuels dans l’année, non enceinte, non stérile et qui ne souhaitent pas être enceinte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805C2E-C15A-F159-F454-A10ACE860F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C66FE-1136-499E-A8DE-524A2887B3F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052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04750-2B18-C6AE-BA88-031A640F7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88F047A-FE3F-1753-97D0-2E90811B77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97C9974-2A87-8EBD-CE54-E1278AEE69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Ces évolutions sont particulièrement marquées chez le 18-29 ans</a:t>
            </a:r>
          </a:p>
          <a:p>
            <a:r>
              <a:rPr lang="fr-FR" dirty="0"/>
              <a:t>L’utilisation de la pilule à chuté de 17% mais reste la plus utilisée</a:t>
            </a:r>
          </a:p>
          <a:p>
            <a:r>
              <a:rPr lang="fr-FR" dirty="0"/>
              <a:t>Le recours au DIU progresse de 8 points</a:t>
            </a:r>
          </a:p>
          <a:p>
            <a:r>
              <a:rPr lang="fr-FR" dirty="0"/>
              <a:t>L’utilisation du préservatif augmente de 4 points la proportion de F sans couverture double sur la période 4,3 % en 2006 versus 8,7% en 2023</a:t>
            </a:r>
          </a:p>
          <a:p>
            <a:endParaRPr lang="fr-FR" dirty="0"/>
          </a:p>
          <a:p>
            <a:r>
              <a:rPr lang="fr-FR" dirty="0"/>
              <a:t>La couverture contraceptive et l’usage du DIU en recul pour le </a:t>
            </a:r>
            <a:r>
              <a:rPr lang="fr-FR" dirty="0" err="1"/>
              <a:t>spopulation</a:t>
            </a:r>
            <a:r>
              <a:rPr lang="fr-FR" dirty="0"/>
              <a:t> étrangères et ouvrières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435817-4BCB-AC79-9D4E-FCF0EB49FD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C66FE-1136-499E-A8DE-524A2887B3F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86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35331-E513-DC90-8178-28C0B0DBE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474418D-E1CA-84DC-9D15-5AFCB3801F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FB0A155-4FB1-A00E-DB5B-441B8CF8DC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04B9DC-EC25-8AA6-E11D-BE465470E0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C66FE-1136-499E-A8DE-524A2887B3F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159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C66FE-1136-499E-A8DE-524A2887B3F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670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DE9F0-DCA0-0E78-631A-CA3D37B51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280962D-0DB7-3AFA-C235-D2E03F1DEC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2A3DB57-80DC-AB6C-5E06-4FD6A55DB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2024 le taux global de recours à l’IVG est de 17,3 IVG pour 1000 F de 15 à 49 ans. Il a augmenté de 2,1 pt depuis 2021 et 0,5 </a:t>
            </a:r>
          </a:p>
          <a:p>
            <a:r>
              <a:rPr lang="fr-FR" dirty="0"/>
              <a:t>En valeur absolue cela représente </a:t>
            </a:r>
          </a:p>
          <a:p>
            <a:endParaRPr lang="fr-FR" dirty="0"/>
          </a:p>
          <a:p>
            <a:r>
              <a:rPr lang="fr-FR" dirty="0"/>
              <a:t>Le ratio d’avortement (rapport entre le nombre d’IVG  et le nombre de naissance vivantes continue de progresser. Il atteint 38 IVG pour 100 naissances en 2024 et était de 36/100 en 2023 du fait de la baisse des naissances et de la hausse du nb d’IVG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F24DBD-E368-0244-2C61-70F0D6C2C9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C66FE-1136-499E-A8DE-524A2887B3F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144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35745-C3E3-3C91-DCDB-8CC4D57E5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2DE0620-5C5E-DAB4-8CF7-14E8909B37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2B0D059-2556-C0E3-5337-E5337022E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enquêtes de </a:t>
            </a:r>
            <a:r>
              <a:rPr lang="fr-FR" dirty="0" err="1"/>
              <a:t>l’Ined</a:t>
            </a:r>
            <a:r>
              <a:rPr lang="fr-FR" dirty="0"/>
              <a:t> montrent une chute marquée du nombre d’enfants souhaités. En 2005, chez les 30-34 ans, on arrivait à un total de 2,6 enfants souhaités. Aujourd’hui, ce total est de 1,9 »</a:t>
            </a:r>
          </a:p>
          <a:p>
            <a:r>
              <a:rPr lang="fr-FR" dirty="0"/>
              <a:t>C’est un mouvement mondial », À l’exception de l’Afrique et de quelques régions d’Asie, la fécondité est aujourd’hui inférieure au seuil de renouvellement des générations dans la quasi-totalité du monde. En 2050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F84604-3825-9C90-8E95-005B636FE7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C66FE-1136-499E-A8DE-524A2887B3F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92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Enquete</a:t>
            </a:r>
            <a:r>
              <a:rPr lang="fr-FR" dirty="0"/>
              <a:t> téléphonique  suivi d’un auto-questionnaire par internet pour les répondants  majeurs et suivi d’un auto-</a:t>
            </a:r>
            <a:r>
              <a:rPr lang="fr-FR" dirty="0" err="1"/>
              <a:t>prélévements</a:t>
            </a:r>
            <a:r>
              <a:rPr lang="fr-FR" dirty="0"/>
              <a:t>  pour les majeures âgées de moins de  60 ans pour estimer la prévalence de 3 IST (HPV, </a:t>
            </a:r>
            <a:r>
              <a:rPr lang="fr-FR" dirty="0" err="1"/>
              <a:t>Chlamidiae</a:t>
            </a:r>
            <a:r>
              <a:rPr lang="fr-FR" dirty="0"/>
              <a:t>, mycoplasme </a:t>
            </a:r>
            <a:r>
              <a:rPr lang="fr-FR" dirty="0" err="1"/>
              <a:t>génitalium</a:t>
            </a:r>
            <a:r>
              <a:rPr lang="fr-FR" dirty="0"/>
              <a:t>)</a:t>
            </a:r>
          </a:p>
          <a:p>
            <a:r>
              <a:rPr lang="fr-FR" dirty="0"/>
              <a:t>À chaque étape le consentement de la personne à participer à ce volet de l’enquête était recueilli</a:t>
            </a:r>
          </a:p>
          <a:p>
            <a:endParaRPr lang="fr-FR" dirty="0"/>
          </a:p>
          <a:p>
            <a:r>
              <a:rPr lang="fr-FR" dirty="0"/>
              <a:t>Financeurs : </a:t>
            </a:r>
          </a:p>
          <a:p>
            <a:r>
              <a:rPr lang="fr-FR" dirty="0"/>
              <a:t>Recherche sollicitée et </a:t>
            </a:r>
            <a:r>
              <a:rPr lang="fr-FR" dirty="0" err="1"/>
              <a:t>foancée</a:t>
            </a:r>
            <a:r>
              <a:rPr lang="fr-FR" dirty="0"/>
              <a:t> par l’ANRS Maladie infectieuses émergentes, contributions de l’INSERM et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C66FE-1136-499E-A8DE-524A2887B3F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64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72496-E8F5-BF3C-088D-111754B25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B477A35-B8C3-0EAB-3E8E-020D89168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2DF2C47-0EBF-6B25-AAB8-4E89D475B3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enquêtes de </a:t>
            </a:r>
            <a:r>
              <a:rPr lang="fr-FR" dirty="0" err="1"/>
              <a:t>l’Ined</a:t>
            </a:r>
            <a:r>
              <a:rPr lang="fr-FR" dirty="0"/>
              <a:t> montrent une chute marquée du nombre d’enfants souhaités. En 2005, chez les 30-34 ans, on arrivait à un total de 2,6 enfants souhaités. Aujourd’hui, ce total est de 1,9 »</a:t>
            </a:r>
          </a:p>
          <a:p>
            <a:r>
              <a:rPr lang="fr-FR" dirty="0"/>
              <a:t>C’est un mouvement mondial », À l’exception de l’Afrique et de quelques régions d’Asie, la fécondité est aujourd’hui inférieure au seuil de renouvellement des générations dans la quasi-totalité du monde. En 2050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D935702-AAE9-271B-BFC1-9D394C375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C66FE-1136-499E-A8DE-524A2887B3F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410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78313-B3F6-C86C-8C04-CFAFC06A6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368BDA-7B10-9FD2-004D-3D61D6872B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2CC32B1-6677-D683-1021-AE992A4320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F2FFEE-BD54-F6D5-2E53-93E7BD0D8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C66FE-1136-499E-A8DE-524A2887B3F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619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D8DF7-FA53-682C-8113-A6E80651E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F6955A1-25A6-400E-D576-20465DDE86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44397D7-BE79-762F-543E-10EF69D64A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81E8DC-A82D-3BB4-CC42-75291D7E0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C66FE-1136-499E-A8DE-524A2887B3F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95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773B8-B8B9-F1A2-AED1-428D86FBD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009ECB-EA36-3F98-903A-B1CAFAB6B3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5496A9C-2FE3-123F-E60A-CE04BFEC7D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7AC31F-013D-F8F4-174F-BF91D7B384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C66FE-1136-499E-A8DE-524A2887B3F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012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71071-A0F7-303E-C49E-0D40D960A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D753393-8413-56D3-1ECF-3BE01E52F8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F5B7C95-9B9A-DA1A-61CB-D876171B8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B3101B-89DB-8375-DB68-88C356EDC2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C66FE-1136-499E-A8DE-524A2887B3F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209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28F62-3B3B-64E1-D694-43CE46745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E84B18B-D43D-02FE-2D21-CF5F07A185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E0095C3-53E1-CFD9-8563-9B07D6BEAF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DB3B11-1ABD-8E08-0674-DB426EE18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C66FE-1136-499E-A8DE-524A2887B3F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048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FC433-43A8-E2B3-E6FA-941CCE910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93FE03D-CB6F-B4A8-A11C-3CE247A257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DBB002A-580A-89AF-4FCB-A500E4A198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E44A21-47ED-EE51-B026-3750A840B8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C66FE-1136-499E-A8DE-524A2887B3F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144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2F296-1DD0-DA25-1E0C-377FB0B8C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25C2E5-9172-BD2C-A4A6-47E77E71B7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03BE640-B138-5483-4DAD-4EE381751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 err="1"/>
              <a:t>Experience</a:t>
            </a:r>
            <a:r>
              <a:rPr lang="fr-FR" dirty="0"/>
              <a:t> sexuelle en ligne :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9B84A4-D15F-8ABD-3019-484DF37194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C66FE-1136-499E-A8DE-524A2887B3F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83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E17584-9D80-7176-C274-1BBCC57E3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EB53AD-D917-3DCC-E4E3-41B9F79D2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B28E34-FDC4-28BD-F810-2116A5AB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5026-D779-49BA-B872-287973F19E6E}" type="datetimeFigureOut">
              <a:rPr lang="fr-FR" smtClean="0"/>
              <a:t>03/02/2026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61C243-657E-8C81-BCCE-94ED2ACFC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1CE980-C5D7-C470-044C-1A4E1174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6471-6D2A-492B-8608-7C54085B7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78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1135A5-0F44-2F7E-62A3-995E0808B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6890DD-1979-6C6F-500F-74089083E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FF4A5C-F023-4D74-1752-AA78A2E08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5026-D779-49BA-B872-287973F19E6E}" type="datetimeFigureOut">
              <a:rPr lang="fr-FR" smtClean="0"/>
              <a:t>03/02/2026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B21653-B37F-F04D-AB21-79423AE56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6416D7-D00F-4D9C-6199-E065E359C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6471-6D2A-492B-8608-7C54085B7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05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04C315E-24C1-DC03-68F8-53712D581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80BC63-E23F-922B-3424-B9D04F90A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DCF754-C9A0-49D9-1701-3E872858F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5026-D779-49BA-B872-287973F19E6E}" type="datetimeFigureOut">
              <a:rPr lang="fr-FR" smtClean="0"/>
              <a:t>03/02/2026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7049A2-6727-4DC5-72DC-20ABD6847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154022-0AA7-1FA0-1255-FCAF7705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6471-6D2A-492B-8608-7C54085B7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05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6D7230-0A09-DFF7-175E-6422D242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C412D4-2B18-4B6F-34BE-229E00887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10A0EC-22E4-6BB0-76CD-154BF521E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5026-D779-49BA-B872-287973F19E6E}" type="datetimeFigureOut">
              <a:rPr lang="fr-FR" smtClean="0"/>
              <a:t>03/02/2026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DC7FEF-4C3D-72F8-862C-3E835292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F8FD77-CFE1-CAB5-799B-AE152686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6471-6D2A-492B-8608-7C54085B7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96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CB30B4-111A-0DE8-F831-CB71646D0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38485D-032F-9AB6-DE3B-D83034C0D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B806B2-3DEC-226E-1773-C6EA5AD73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5026-D779-49BA-B872-287973F19E6E}" type="datetimeFigureOut">
              <a:rPr lang="fr-FR" smtClean="0"/>
              <a:t>03/02/2026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6326BB-8F3D-C344-4B02-DA9DBE2C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D767F1-7A99-C404-055E-09B9FDD27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6471-6D2A-492B-8608-7C54085B7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79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5FEA9D-14CA-2F3A-1B42-A9D16AC55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F37B73-49AF-2369-701C-3500666AB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CE1BC0-444D-CD39-C884-9B994310F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9F6344-9460-819C-3D9E-004DCBEE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5026-D779-49BA-B872-287973F19E6E}" type="datetimeFigureOut">
              <a:rPr lang="fr-FR" smtClean="0"/>
              <a:t>03/02/2026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FAEB97-19AA-A92B-161B-24CE28DD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3328E4-7590-9A71-7D5E-EE6B52516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6471-6D2A-492B-8608-7C54085B7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09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066387-4F2F-BC25-FA85-5D8BB0B7F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FFF7F1-1F94-573C-1993-D40412E6A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5CDDEC-00E1-6769-F441-B24BD29FD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042A183-413C-76F1-3FFB-D9C7178A5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BBD2A52-2BB7-96EB-BD2A-90C0E9FC90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4179158-2903-B2AF-2236-212F18D63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5026-D779-49BA-B872-287973F19E6E}" type="datetimeFigureOut">
              <a:rPr lang="fr-FR" smtClean="0"/>
              <a:t>03/02/2026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09F03A1-F354-B422-3F4F-DBD7B4846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B8FEBCC-57B2-202A-C16C-6C9C56A4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6471-6D2A-492B-8608-7C54085B7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99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C5E508-6746-A756-8D7D-9A0ED20E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42B1A0-4126-AFF4-AAFB-63C07A40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5026-D779-49BA-B872-287973F19E6E}" type="datetimeFigureOut">
              <a:rPr lang="fr-FR" smtClean="0"/>
              <a:t>03/02/2026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3A5776-F422-558B-95B7-6BAB166F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F9DCBC-E7E0-3CD6-9196-EB823A3E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6471-6D2A-492B-8608-7C54085B7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8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84396C-4CDB-7D5C-D6E4-ACD413597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5026-D779-49BA-B872-287973F19E6E}" type="datetimeFigureOut">
              <a:rPr lang="fr-FR" smtClean="0"/>
              <a:t>03/02/2026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080480B-35B9-16E8-ED2E-5EBAD839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BBFBA7-1976-2EDA-93BD-5802909CF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6471-6D2A-492B-8608-7C54085B7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51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1F2862-401D-B8D6-B04D-E3D760AB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954520-6726-0325-781D-FFB430BCA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224C17-1A3A-E0BC-DCED-E81B9CC1D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243B4A-60F1-7701-231F-1DE60BD4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5026-D779-49BA-B872-287973F19E6E}" type="datetimeFigureOut">
              <a:rPr lang="fr-FR" smtClean="0"/>
              <a:t>03/02/2026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5EFF1A-CCEC-B645-7163-AF92BABD1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6CE6B4-A40C-324D-DD70-5B9D9BB4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6471-6D2A-492B-8608-7C54085B7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0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A1C4D8-99C3-C701-CE99-98AF86AAC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94FF0FE-EEF9-2A40-AEB9-A055125CB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389B15-3B07-28B0-A83A-8E0A6DB88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644A32-CDB5-DD35-D664-7A424B1A7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5026-D779-49BA-B872-287973F19E6E}" type="datetimeFigureOut">
              <a:rPr lang="fr-FR" smtClean="0"/>
              <a:t>03/02/2026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77AE81-0B40-C5BD-B283-90BE79D39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511E0F-99BD-A27B-BAAA-0C4B11B9F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6471-6D2A-492B-8608-7C54085B7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42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DA72DD1-A80E-3DA0-DDBA-2EAD61573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AF7D42-21F8-E29A-BC31-A9D6D905A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DF297B-A804-0AC7-FA4E-187331CB6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AB5026-D779-49BA-B872-287973F19E6E}" type="datetimeFigureOut">
              <a:rPr lang="fr-FR" smtClean="0"/>
              <a:t>03/02/2026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2D3F2D-1F80-899B-872C-295D17CB0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E281E8-DA78-A91A-AFDA-D652DE9C3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526471-6D2A-492B-8608-7C54085B7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98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s.gaudu@revho.fr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36293-1E56-D28C-B833-F0F447299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35F07EB-8966-1E9C-FBE7-F76B14246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884" y="1399783"/>
            <a:ext cx="5692633" cy="4625741"/>
          </a:xfrm>
          <a:prstGeom prst="rect">
            <a:avLst/>
          </a:prstGeom>
        </p:spPr>
      </p:pic>
      <p:pic>
        <p:nvPicPr>
          <p:cNvPr id="7" name="Image 6" descr="Une image contenant texte, Police, blanc, typographie&#10;&#10;Le contenu généré par l’IA peut être incorrect.">
            <a:extLst>
              <a:ext uri="{FF2B5EF4-FFF2-40B4-BE49-F238E27FC236}">
                <a16:creationId xmlns:a16="http://schemas.microsoft.com/office/drawing/2014/main" id="{DB2D587B-8E4E-A026-762A-C66F432C3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460" y="348135"/>
            <a:ext cx="7753049" cy="9754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75D3EE6-9295-250E-28EE-31AABF3DA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30578" y="2698382"/>
            <a:ext cx="5384518" cy="2719437"/>
          </a:xfrm>
        </p:spPr>
        <p:txBody>
          <a:bodyPr>
            <a:normAutofit fontScale="90000"/>
          </a:bodyPr>
          <a:lstStyle/>
          <a:p>
            <a:pPr algn="l">
              <a:lnSpc>
                <a:spcPct val="130000"/>
              </a:lnSpc>
            </a:pPr>
            <a:br>
              <a:rPr lang="fr-FR" sz="44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Dreaming Outloud Pro" panose="020F0502020204030204" pitchFamily="66" charset="0"/>
              </a:rPr>
            </a:br>
            <a:r>
              <a:rPr lang="fr-FR" sz="44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Dreaming Outloud Pro" panose="020F0502020204030204" pitchFamily="66" charset="0"/>
              </a:rPr>
              <a:t>							</a:t>
            </a:r>
            <a:r>
              <a:rPr lang="fr-FR" sz="3600" i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Dreaming Outloud Pro" panose="020F0502020204030204" pitchFamily="66" charset="0"/>
              </a:rPr>
              <a:t>notes de lectures</a:t>
            </a:r>
            <a:br>
              <a:rPr lang="fr-FR" sz="44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Dreaming Outloud Pro" panose="020F0502020204030204" pitchFamily="66" charset="0"/>
              </a:rPr>
            </a:br>
            <a:endParaRPr lang="fr-FR" sz="4400" i="1" dirty="0">
              <a:latin typeface="+mn-lt"/>
              <a:ea typeface="+mn-ea"/>
              <a:cs typeface="Dreaming Outloud Pro" panose="020F0502020204030204" pitchFamily="66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B963EC4-C06D-B7BF-E888-BD569D773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399" y="5742016"/>
            <a:ext cx="9144000" cy="1255888"/>
          </a:xfrm>
        </p:spPr>
        <p:txBody>
          <a:bodyPr>
            <a:normAutofit/>
          </a:bodyPr>
          <a:lstStyle/>
          <a:p>
            <a:endParaRPr lang="fr-FR" sz="2000" dirty="0">
              <a:solidFill>
                <a:schemeClr val="accent4">
                  <a:lumMod val="75000"/>
                </a:schemeClr>
              </a:solidFill>
              <a:cs typeface="Dreaming Outloud Pro" panose="020F0502020204030204" pitchFamily="66" charset="0"/>
            </a:endParaRPr>
          </a:p>
          <a:p>
            <a:r>
              <a:rPr lang="fr-FR" sz="2000" dirty="0">
                <a:solidFill>
                  <a:schemeClr val="accent4">
                    <a:lumMod val="75000"/>
                  </a:schemeClr>
                </a:solidFill>
                <a:cs typeface="Dreaming Outloud Pro" panose="020F0502020204030204" pitchFamily="66" charset="0"/>
              </a:rPr>
              <a:t>Sophie Gaudu  </a:t>
            </a:r>
          </a:p>
          <a:p>
            <a:pPr algn="l"/>
            <a:r>
              <a:rPr lang="fr-FR" sz="1600" b="1" dirty="0">
                <a:solidFill>
                  <a:schemeClr val="accent4">
                    <a:lumMod val="75000"/>
                  </a:schemeClr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  <a:hlinkClick r:id="rId5"/>
              </a:rPr>
              <a:t>s.gaudu@revho.fr</a:t>
            </a:r>
            <a:endParaRPr lang="fr-FR" sz="1600" b="1" dirty="0">
              <a:solidFill>
                <a:schemeClr val="accent4">
                  <a:lumMod val="75000"/>
                </a:schemeClr>
              </a:solidFill>
              <a:latin typeface="Dreaming Outloud Pro" panose="020F0502020204030204" pitchFamily="66" charset="0"/>
              <a:cs typeface="Dreaming Outloud Pro" panose="020F0502020204030204" pitchFamily="66" charset="0"/>
            </a:endParaRPr>
          </a:p>
          <a:p>
            <a:pPr algn="l"/>
            <a:endParaRPr lang="fr-FR" sz="2000" b="1" dirty="0">
              <a:solidFill>
                <a:schemeClr val="accent4">
                  <a:lumMod val="75000"/>
                </a:schemeClr>
              </a:solidFill>
              <a:latin typeface="Dreaming Outloud Pro" panose="020F0502020204030204" pitchFamily="66" charset="0"/>
              <a:cs typeface="Dreaming Outloud Pro" panose="020F0502020204030204" pitchFamily="66" charset="0"/>
            </a:endParaRPr>
          </a:p>
        </p:txBody>
      </p:sp>
      <p:pic>
        <p:nvPicPr>
          <p:cNvPr id="5" name="Image 4" descr="Une image contenant logo, Graphique, cercle, Police&#10;&#10;Le contenu généré par l’IA peut être incorrect.">
            <a:extLst>
              <a:ext uri="{FF2B5EF4-FFF2-40B4-BE49-F238E27FC236}">
                <a16:creationId xmlns:a16="http://schemas.microsoft.com/office/drawing/2014/main" id="{B707CD5C-2B35-AD6A-D175-EA6EC30C6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399" y="128490"/>
            <a:ext cx="2261484" cy="79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79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68A41-2EF6-10FA-5A7A-D4E0A6C9E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E1C0DA-FB9D-9050-00A1-66EFCFD5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131082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993366"/>
                </a:solidFill>
              </a:rPr>
              <a:t>			</a:t>
            </a:r>
          </a:p>
        </p:txBody>
      </p:sp>
      <p:pic>
        <p:nvPicPr>
          <p:cNvPr id="5" name="Image 4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02AA0A3F-EE31-BF99-5ABA-42AD23D87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3" y="341694"/>
            <a:ext cx="2217486" cy="70986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C57A0DB-3EC4-AB05-F032-8578F91B33C4}"/>
              </a:ext>
            </a:extLst>
          </p:cNvPr>
          <p:cNvSpPr txBox="1"/>
          <p:nvPr/>
        </p:nvSpPr>
        <p:spPr>
          <a:xfrm>
            <a:off x="2899776" y="354449"/>
            <a:ext cx="8924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993366"/>
                </a:solidFill>
                <a:latin typeface="Arial Nova Cond" panose="020F0502020204030204" pitchFamily="34" charset="0"/>
              </a:rPr>
              <a:t>Sexualité et numérique : en 2023, 33 % des femmes et 46,6 % des hommes de 18-89 ans ont déjà eu une expérience sexuelle en ligne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5A413A5-8088-A8F2-35DF-CD5D0AF4BC40}"/>
              </a:ext>
            </a:extLst>
          </p:cNvPr>
          <p:cNvSpPr txBox="1"/>
          <p:nvPr/>
        </p:nvSpPr>
        <p:spPr>
          <a:xfrm>
            <a:off x="563038" y="2309062"/>
            <a:ext cx="32191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2023, 17,9% des femmes et 23,7% des hommes ont déjà rencontré un·e partenaire sexuel sur un site ou une appli.</a:t>
            </a:r>
          </a:p>
          <a:p>
            <a:endParaRPr lang="fr-F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i="1" dirty="0"/>
              <a:t>Pour les moins de 30 ans, c’est le cas de 39,4% des femmes et 43,5 % des hommes. </a:t>
            </a:r>
          </a:p>
        </p:txBody>
      </p:sp>
      <p:pic>
        <p:nvPicPr>
          <p:cNvPr id="4" name="Image 3" descr="Une image contenant texte, capture d’écran, diagramme, Tracé&#10;&#10;Le contenu généré par l’IA peut être incorrect.">
            <a:extLst>
              <a:ext uri="{FF2B5EF4-FFF2-40B4-BE49-F238E27FC236}">
                <a16:creationId xmlns:a16="http://schemas.microsoft.com/office/drawing/2014/main" id="{7A3A7D86-AC78-1A35-C1FB-C7CE7DAD6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008" y="1555379"/>
            <a:ext cx="7226185" cy="4725695"/>
          </a:xfrm>
          <a:prstGeom prst="rect">
            <a:avLst/>
          </a:prstGeom>
        </p:spPr>
      </p:pic>
      <p:pic>
        <p:nvPicPr>
          <p:cNvPr id="6" name="Image 5" descr="Une image contenant Police, conception&#10;&#10;Le contenu généré par l’IA peut être incorrect.">
            <a:extLst>
              <a:ext uri="{FF2B5EF4-FFF2-40B4-BE49-F238E27FC236}">
                <a16:creationId xmlns:a16="http://schemas.microsoft.com/office/drawing/2014/main" id="{51F7B363-3C6F-77B8-DD84-80CB86FEF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7601" y="1761298"/>
            <a:ext cx="404539" cy="3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56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7002D-0854-6271-59C2-7004F5B4D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EF1681-FCDC-D3EC-C7DF-4C705A29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131082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993366"/>
                </a:solidFill>
              </a:rPr>
              <a:t>			</a:t>
            </a:r>
          </a:p>
        </p:txBody>
      </p:sp>
      <p:pic>
        <p:nvPicPr>
          <p:cNvPr id="5" name="Image 4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06917508-CC52-1FEB-871D-94CF631FB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3" y="341694"/>
            <a:ext cx="2217486" cy="70986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5AE70E4-9057-D75A-27D5-F4522EEE8954}"/>
              </a:ext>
            </a:extLst>
          </p:cNvPr>
          <p:cNvSpPr txBox="1"/>
          <p:nvPr/>
        </p:nvSpPr>
        <p:spPr>
          <a:xfrm>
            <a:off x="2899776" y="354449"/>
            <a:ext cx="8924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993366"/>
                </a:solidFill>
                <a:latin typeface="Arial Nova Cond" panose="020F0502020204030204" pitchFamily="34" charset="0"/>
              </a:rPr>
              <a:t>Des violences sexuelles de plus en plus déclarées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031552-7E90-F9C3-A04B-806254EBF782}"/>
              </a:ext>
            </a:extLst>
          </p:cNvPr>
          <p:cNvSpPr txBox="1"/>
          <p:nvPr/>
        </p:nvSpPr>
        <p:spPr>
          <a:xfrm>
            <a:off x="435429" y="1725245"/>
            <a:ext cx="32191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2023, 29,8 % des femmes et 8,7% des hommes déclarent avoir subi un rapport forcé ou une tentative de rapport forcé au cours de leur vie.</a:t>
            </a:r>
          </a:p>
          <a:p>
            <a:endParaRPr lang="fr-F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C’est une augmentation nette par rapport à 2026 où 15,9 % des femmes déclaraient  avoir subi un rapport forcé ou une tentative de rapport forcé</a:t>
            </a:r>
          </a:p>
          <a:p>
            <a:endParaRPr lang="fr-F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C’est chez les 18-29 ans: 36,8% des femmes et 12,4 % des hommes</a:t>
            </a:r>
          </a:p>
        </p:txBody>
      </p:sp>
      <p:pic>
        <p:nvPicPr>
          <p:cNvPr id="9" name="Image 8" descr="Une image contenant texte, capture d’écran, diagramme, ligne&#10;&#10;Le contenu généré par l’IA peut être incorrect.">
            <a:extLst>
              <a:ext uri="{FF2B5EF4-FFF2-40B4-BE49-F238E27FC236}">
                <a16:creationId xmlns:a16="http://schemas.microsoft.com/office/drawing/2014/main" id="{FC6CE559-AB1F-9AED-DEF4-71AF78D4C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390" y="2042160"/>
            <a:ext cx="7440181" cy="4024694"/>
          </a:xfrm>
          <a:prstGeom prst="rect">
            <a:avLst/>
          </a:prstGeom>
        </p:spPr>
      </p:pic>
      <p:pic>
        <p:nvPicPr>
          <p:cNvPr id="11" name="Image 10" descr="Une image contenant Police, conception&#10;&#10;Le contenu généré par l’IA peut être incorrect.">
            <a:extLst>
              <a:ext uri="{FF2B5EF4-FFF2-40B4-BE49-F238E27FC236}">
                <a16:creationId xmlns:a16="http://schemas.microsoft.com/office/drawing/2014/main" id="{E3D96471-CA88-5027-4E59-47D90AA51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6181" y="2172778"/>
            <a:ext cx="404539" cy="3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70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7B4CC-5418-C4CF-B340-0F2DD7483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2B9643-F2FE-63BD-929C-BD0623708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131082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993366"/>
                </a:solidFill>
              </a:rPr>
              <a:t>			</a:t>
            </a:r>
          </a:p>
        </p:txBody>
      </p:sp>
      <p:pic>
        <p:nvPicPr>
          <p:cNvPr id="5" name="Image 4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F1B6555E-AA65-6F48-6C34-83FA254F5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3" y="341694"/>
            <a:ext cx="2217486" cy="70986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B107505-9965-0707-7C82-B6208BACD82B}"/>
              </a:ext>
            </a:extLst>
          </p:cNvPr>
          <p:cNvSpPr txBox="1"/>
          <p:nvPr/>
        </p:nvSpPr>
        <p:spPr>
          <a:xfrm>
            <a:off x="2831777" y="789950"/>
            <a:ext cx="8924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993366"/>
                </a:solidFill>
                <a:latin typeface="Arial Nova Cond" panose="020F0502020204030204" pitchFamily="34" charset="0"/>
              </a:rPr>
              <a:t>Des violences sexuelles de plus en plus déclarées (2)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292D0CE-FF72-A534-8DE0-EAAC42A2D7C8}"/>
              </a:ext>
            </a:extLst>
          </p:cNvPr>
          <p:cNvSpPr txBox="1"/>
          <p:nvPr/>
        </p:nvSpPr>
        <p:spPr>
          <a:xfrm>
            <a:off x="1099457" y="2840779"/>
            <a:ext cx="10195560" cy="243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Plus fréquentes chez les 18-29 ans: </a:t>
            </a:r>
          </a:p>
          <a:p>
            <a:pPr>
              <a:lnSpc>
                <a:spcPct val="120000"/>
              </a:lnSpc>
            </a:pPr>
            <a:r>
              <a:rPr lang="fr-FR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36,8% des femmes et 12,4 % des hommes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FR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les personnes ayant eu des rapports sexuels avec des personnes de même sexe et les personnes qui ont pensé à changer de genre.  </a:t>
            </a:r>
          </a:p>
          <a:p>
            <a:endParaRPr lang="fr-F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51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435C2-3715-2EB8-8926-8207BF358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2C895E-2338-124B-6464-419586006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131082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993366"/>
                </a:solidFill>
              </a:rPr>
              <a:t>			</a:t>
            </a:r>
          </a:p>
        </p:txBody>
      </p:sp>
      <p:pic>
        <p:nvPicPr>
          <p:cNvPr id="5" name="Image 4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A4FD9296-03EC-6EBA-0536-5012C5A9F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3" y="341694"/>
            <a:ext cx="2217486" cy="70986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A75C0EC-12AC-DEB4-1F90-40ACD0A0DEFB}"/>
              </a:ext>
            </a:extLst>
          </p:cNvPr>
          <p:cNvSpPr txBox="1"/>
          <p:nvPr/>
        </p:nvSpPr>
        <p:spPr>
          <a:xfrm>
            <a:off x="2831777" y="260518"/>
            <a:ext cx="8924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993366"/>
                </a:solidFill>
                <a:latin typeface="Arial Nova Cond" panose="020F0502020204030204" pitchFamily="34" charset="0"/>
              </a:rPr>
              <a:t>IST : une baisse de la prévention en début de vie sexuelle et une prévention limitée lors des nouvelles rencontres</a:t>
            </a:r>
          </a:p>
        </p:txBody>
      </p:sp>
      <p:pic>
        <p:nvPicPr>
          <p:cNvPr id="4" name="Image 3" descr="Une image contenant ligne, Tracé, diagramme, texte&#10;&#10;Le contenu généré par l’IA peut être incorrect.">
            <a:extLst>
              <a:ext uri="{FF2B5EF4-FFF2-40B4-BE49-F238E27FC236}">
                <a16:creationId xmlns:a16="http://schemas.microsoft.com/office/drawing/2014/main" id="{3DD8EEF4-EB97-16D3-1B6B-B5EDC02FA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06" y="1921761"/>
            <a:ext cx="4941578" cy="4650278"/>
          </a:xfrm>
          <a:prstGeom prst="rect">
            <a:avLst/>
          </a:prstGeom>
        </p:spPr>
      </p:pic>
      <p:pic>
        <p:nvPicPr>
          <p:cNvPr id="10" name="Image 9" descr="Une image contenant Police, conception&#10;&#10;Le contenu généré par l’IA peut être incorrect.">
            <a:extLst>
              <a:ext uri="{FF2B5EF4-FFF2-40B4-BE49-F238E27FC236}">
                <a16:creationId xmlns:a16="http://schemas.microsoft.com/office/drawing/2014/main" id="{F77A7CCA-009B-A143-7EB6-BF6BEB55F8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930" y="2021603"/>
            <a:ext cx="404539" cy="305243"/>
          </a:xfrm>
          <a:prstGeom prst="rect">
            <a:avLst/>
          </a:prstGeom>
        </p:spPr>
      </p:pic>
      <p:pic>
        <p:nvPicPr>
          <p:cNvPr id="12" name="Image 11" descr="Une image contenant texte, capture d’écran, diagramme, Police&#10;&#10;Le contenu généré par l’IA peut être incorrect.">
            <a:extLst>
              <a:ext uri="{FF2B5EF4-FFF2-40B4-BE49-F238E27FC236}">
                <a16:creationId xmlns:a16="http://schemas.microsoft.com/office/drawing/2014/main" id="{82059424-DFED-6575-3DE4-47AA50C590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3229" y="2535308"/>
            <a:ext cx="5980312" cy="3931921"/>
          </a:xfrm>
          <a:prstGeom prst="rect">
            <a:avLst/>
          </a:prstGeom>
        </p:spPr>
      </p:pic>
      <p:pic>
        <p:nvPicPr>
          <p:cNvPr id="13" name="Image 12" descr="Une image contenant Police, conception&#10;&#10;Le contenu généré par l’IA peut être incorrect.">
            <a:extLst>
              <a:ext uri="{FF2B5EF4-FFF2-40B4-BE49-F238E27FC236}">
                <a16:creationId xmlns:a16="http://schemas.microsoft.com/office/drawing/2014/main" id="{A0E269F6-9003-3B81-A3A1-F48402377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232" y="2595195"/>
            <a:ext cx="404539" cy="3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24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44457-0261-93C1-D17B-D28C76B5B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120176-77B7-C787-D640-7F84FEF9A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131082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993366"/>
                </a:solidFill>
              </a:rPr>
              <a:t>			</a:t>
            </a:r>
          </a:p>
        </p:txBody>
      </p:sp>
      <p:pic>
        <p:nvPicPr>
          <p:cNvPr id="6" name="Espace réservé du contenu 5" descr="Une image contenant texte, capture d’écran, diagramme, Tracé&#10;&#10;Le contenu généré par l’IA peut être incorrect.">
            <a:extLst>
              <a:ext uri="{FF2B5EF4-FFF2-40B4-BE49-F238E27FC236}">
                <a16:creationId xmlns:a16="http://schemas.microsoft.com/office/drawing/2014/main" id="{B3AA7A41-96B5-2437-E466-2839632D3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2875" y="1725245"/>
            <a:ext cx="7599907" cy="4247317"/>
          </a:xfrm>
          <a:prstGeom prst="rect">
            <a:avLst/>
          </a:prstGeom>
        </p:spPr>
      </p:pic>
      <p:pic>
        <p:nvPicPr>
          <p:cNvPr id="5" name="Image 4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1570EBC6-BF58-8013-2216-588A3207A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3" y="341694"/>
            <a:ext cx="2217486" cy="70986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F79AC6E-5863-A866-00E6-F17EEB7B6A08}"/>
              </a:ext>
            </a:extLst>
          </p:cNvPr>
          <p:cNvSpPr txBox="1"/>
          <p:nvPr/>
        </p:nvSpPr>
        <p:spPr>
          <a:xfrm>
            <a:off x="267789" y="2022425"/>
            <a:ext cx="32191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2023, le numérique représente une source d’information pour 75 % des femmes et 69,7% des hommes.</a:t>
            </a:r>
          </a:p>
          <a:p>
            <a:endParaRPr lang="fr-F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Une minorité est favorable à l’accès aux soins en ligne</a:t>
            </a:r>
          </a:p>
          <a:p>
            <a:endParaRPr lang="fr-F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L’acceptabilité de l’ accès  sans prescription est de 10% pour l’IVG médicamenteuse, 20 % pour la pilule et  23 % pour la </a:t>
            </a:r>
            <a:r>
              <a:rPr lang="fr-FR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Prep</a:t>
            </a:r>
            <a:endParaRPr lang="fr-F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6771FF3-2ADC-7C0C-F1B3-AB82924547AF}"/>
              </a:ext>
            </a:extLst>
          </p:cNvPr>
          <p:cNvSpPr txBox="1"/>
          <p:nvPr/>
        </p:nvSpPr>
        <p:spPr>
          <a:xfrm>
            <a:off x="3806556" y="593808"/>
            <a:ext cx="7311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993366"/>
                </a:solidFill>
                <a:latin typeface="Arial Nova Cond" panose="020F0502020204030204" pitchFamily="34" charset="0"/>
              </a:rPr>
              <a:t>Démédicalisation de la santé sexuelle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C73C74E-8AA0-956A-8D7C-4237E817E27D}"/>
              </a:ext>
            </a:extLst>
          </p:cNvPr>
          <p:cNvSpPr txBox="1"/>
          <p:nvPr/>
        </p:nvSpPr>
        <p:spPr>
          <a:xfrm>
            <a:off x="9562161" y="6316450"/>
            <a:ext cx="17002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993366"/>
                </a:solidFill>
              </a:rPr>
              <a:t>Tableau N.BAJOS</a:t>
            </a:r>
          </a:p>
          <a:p>
            <a:endParaRPr lang="fr-FR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03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8C6F3-C267-D1B1-DD0E-50F328375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D53DF5-3E6C-784E-4703-0E9ECC86F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131082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993366"/>
                </a:solidFill>
              </a:rPr>
              <a:t>			</a:t>
            </a:r>
          </a:p>
        </p:txBody>
      </p:sp>
      <p:pic>
        <p:nvPicPr>
          <p:cNvPr id="5" name="Image 4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A6A7AA83-9BF0-8462-B223-352E581E4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3" y="341694"/>
            <a:ext cx="2217486" cy="70986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066C764-C988-442A-68FC-833B6543089D}"/>
              </a:ext>
            </a:extLst>
          </p:cNvPr>
          <p:cNvSpPr txBox="1"/>
          <p:nvPr/>
        </p:nvSpPr>
        <p:spPr>
          <a:xfrm>
            <a:off x="2831777" y="270643"/>
            <a:ext cx="8924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993366"/>
                </a:solidFill>
                <a:latin typeface="Arial Nova Cond" panose="020F0502020204030204" pitchFamily="34" charset="0"/>
              </a:rPr>
              <a:t>Un paysage contraceptif en mutation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F67AF20-9928-2911-D5C5-D861BC646F89}"/>
              </a:ext>
            </a:extLst>
          </p:cNvPr>
          <p:cNvSpPr txBox="1"/>
          <p:nvPr/>
        </p:nvSpPr>
        <p:spPr>
          <a:xfrm>
            <a:off x="435429" y="1725245"/>
            <a:ext cx="32191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2023, </a:t>
            </a:r>
            <a:r>
              <a:rPr lang="fr-F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91,0%</a:t>
            </a:r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 femmes de 18 à 49 ans concernées ont recours à un moyen de contraception </a:t>
            </a:r>
          </a:p>
          <a:p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Mais la distribution des méthodes a évolué.</a:t>
            </a:r>
          </a:p>
          <a:p>
            <a:endParaRPr lang="fr-F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Désaffection envers la pilule, utilisation plus fréquente du DIU et des méthodes barrières et naturelles. </a:t>
            </a:r>
          </a:p>
          <a:p>
            <a:endParaRPr lang="fr-F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Evolution plus marquées chez les 18-29 ans : déclin de la pilule et progression du DIU</a:t>
            </a:r>
          </a:p>
          <a:p>
            <a:endParaRPr lang="fr-F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Image 5" descr="Une image contenant texte, capture d’écran, Caractère coloré, conception&#10;&#10;Le contenu généré par l’IA peut être incorrect.">
            <a:extLst>
              <a:ext uri="{FF2B5EF4-FFF2-40B4-BE49-F238E27FC236}">
                <a16:creationId xmlns:a16="http://schemas.microsoft.com/office/drawing/2014/main" id="{46BF8F29-98C7-C38C-FD34-BA2AAE384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087" y="1196235"/>
            <a:ext cx="7370484" cy="520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57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8C7AA-CA3C-8522-FCCB-612F44D0C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72018E-C85B-5B62-60B8-35BAB70E5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131082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993366"/>
                </a:solidFill>
              </a:rPr>
              <a:t>			</a:t>
            </a:r>
          </a:p>
        </p:txBody>
      </p:sp>
      <p:pic>
        <p:nvPicPr>
          <p:cNvPr id="5" name="Image 4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BA9FF1EA-89B0-917D-2332-D2C1137DC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3" y="341694"/>
            <a:ext cx="2217486" cy="70986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6B3C9BF-413F-F7C4-1C13-963F3AFF1336}"/>
              </a:ext>
            </a:extLst>
          </p:cNvPr>
          <p:cNvSpPr txBox="1"/>
          <p:nvPr/>
        </p:nvSpPr>
        <p:spPr>
          <a:xfrm>
            <a:off x="2899776" y="354449"/>
            <a:ext cx="8924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993366"/>
                </a:solidFill>
                <a:latin typeface="Arial Nova Cond" panose="020F0502020204030204" pitchFamily="34" charset="0"/>
              </a:rPr>
              <a:t>Evolution de l’usage des contraceptifs entre 2006 et 2023</a:t>
            </a:r>
          </a:p>
        </p:txBody>
      </p:sp>
      <p:graphicFrame>
        <p:nvGraphicFramePr>
          <p:cNvPr id="8" name="Espace réservé du contenu 3">
            <a:extLst>
              <a:ext uri="{FF2B5EF4-FFF2-40B4-BE49-F238E27FC236}">
                <a16:creationId xmlns:a16="http://schemas.microsoft.com/office/drawing/2014/main" id="{AD1CD9DA-6490-2259-B16E-079A2CCABB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569588"/>
              </p:ext>
            </p:extLst>
          </p:nvPr>
        </p:nvGraphicFramePr>
        <p:xfrm>
          <a:off x="1036320" y="1778697"/>
          <a:ext cx="10737992" cy="41910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3001">
                  <a:extLst>
                    <a:ext uri="{9D8B030D-6E8A-4147-A177-3AD203B41FA5}">
                      <a16:colId xmlns:a16="http://schemas.microsoft.com/office/drawing/2014/main" val="1344756254"/>
                    </a:ext>
                  </a:extLst>
                </a:gridCol>
                <a:gridCol w="552733">
                  <a:extLst>
                    <a:ext uri="{9D8B030D-6E8A-4147-A177-3AD203B41FA5}">
                      <a16:colId xmlns:a16="http://schemas.microsoft.com/office/drawing/2014/main" val="2986538580"/>
                    </a:ext>
                  </a:extLst>
                </a:gridCol>
                <a:gridCol w="684497">
                  <a:extLst>
                    <a:ext uri="{9D8B030D-6E8A-4147-A177-3AD203B41FA5}">
                      <a16:colId xmlns:a16="http://schemas.microsoft.com/office/drawing/2014/main" val="3458468292"/>
                    </a:ext>
                  </a:extLst>
                </a:gridCol>
                <a:gridCol w="599323">
                  <a:extLst>
                    <a:ext uri="{9D8B030D-6E8A-4147-A177-3AD203B41FA5}">
                      <a16:colId xmlns:a16="http://schemas.microsoft.com/office/drawing/2014/main" val="2718927231"/>
                    </a:ext>
                  </a:extLst>
                </a:gridCol>
                <a:gridCol w="592090">
                  <a:extLst>
                    <a:ext uri="{9D8B030D-6E8A-4147-A177-3AD203B41FA5}">
                      <a16:colId xmlns:a16="http://schemas.microsoft.com/office/drawing/2014/main" val="169969737"/>
                    </a:ext>
                  </a:extLst>
                </a:gridCol>
                <a:gridCol w="425700">
                  <a:extLst>
                    <a:ext uri="{9D8B030D-6E8A-4147-A177-3AD203B41FA5}">
                      <a16:colId xmlns:a16="http://schemas.microsoft.com/office/drawing/2014/main" val="4099996827"/>
                    </a:ext>
                  </a:extLst>
                </a:gridCol>
                <a:gridCol w="592090">
                  <a:extLst>
                    <a:ext uri="{9D8B030D-6E8A-4147-A177-3AD203B41FA5}">
                      <a16:colId xmlns:a16="http://schemas.microsoft.com/office/drawing/2014/main" val="1183697126"/>
                    </a:ext>
                  </a:extLst>
                </a:gridCol>
                <a:gridCol w="821177">
                  <a:extLst>
                    <a:ext uri="{9D8B030D-6E8A-4147-A177-3AD203B41FA5}">
                      <a16:colId xmlns:a16="http://schemas.microsoft.com/office/drawing/2014/main" val="1896978343"/>
                    </a:ext>
                  </a:extLst>
                </a:gridCol>
                <a:gridCol w="927280">
                  <a:extLst>
                    <a:ext uri="{9D8B030D-6E8A-4147-A177-3AD203B41FA5}">
                      <a16:colId xmlns:a16="http://schemas.microsoft.com/office/drawing/2014/main" val="229367077"/>
                    </a:ext>
                  </a:extLst>
                </a:gridCol>
                <a:gridCol w="830822">
                  <a:extLst>
                    <a:ext uri="{9D8B030D-6E8A-4147-A177-3AD203B41FA5}">
                      <a16:colId xmlns:a16="http://schemas.microsoft.com/office/drawing/2014/main" val="3284751014"/>
                    </a:ext>
                  </a:extLst>
                </a:gridCol>
                <a:gridCol w="705427">
                  <a:extLst>
                    <a:ext uri="{9D8B030D-6E8A-4147-A177-3AD203B41FA5}">
                      <a16:colId xmlns:a16="http://schemas.microsoft.com/office/drawing/2014/main" val="3788686517"/>
                    </a:ext>
                  </a:extLst>
                </a:gridCol>
                <a:gridCol w="1052675">
                  <a:extLst>
                    <a:ext uri="{9D8B030D-6E8A-4147-A177-3AD203B41FA5}">
                      <a16:colId xmlns:a16="http://schemas.microsoft.com/office/drawing/2014/main" val="255402756"/>
                    </a:ext>
                  </a:extLst>
                </a:gridCol>
                <a:gridCol w="821177">
                  <a:extLst>
                    <a:ext uri="{9D8B030D-6E8A-4147-A177-3AD203B41FA5}">
                      <a16:colId xmlns:a16="http://schemas.microsoft.com/office/drawing/2014/main" val="2466660501"/>
                    </a:ext>
                  </a:extLst>
                </a:gridCol>
              </a:tblGrid>
              <a:tr h="3288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3" marR="5803" marT="580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3" marR="5803" marT="5803" marB="0" anchor="b"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400" u="none" strike="noStrike" dirty="0">
                          <a:effectLst/>
                        </a:rPr>
                        <a:t>Age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3" marR="5803" marT="5803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400" u="none" strike="noStrike">
                          <a:effectLst/>
                        </a:rPr>
                        <a:t>Parité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3" marR="5803" marT="5803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400" u="none" strike="noStrike">
                          <a:effectLst/>
                        </a:rPr>
                        <a:t>PCS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3" marR="5803" marT="5803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400" u="none" strike="noStrike">
                          <a:effectLst/>
                        </a:rPr>
                        <a:t>Pays de naissance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3" marR="5803" marT="5803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396922"/>
                  </a:ext>
                </a:extLst>
              </a:tr>
              <a:tr h="4978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 Méthode</a:t>
                      </a:r>
                      <a:endParaRPr lang="fr-FR" sz="16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3" marR="5803" marT="580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Total</a:t>
                      </a:r>
                      <a:endParaRPr lang="fr-FR" sz="16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3" marR="5803" marT="580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4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15-29</a:t>
                      </a:r>
                      <a:endParaRPr lang="fr-FR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3" marR="5803" marT="580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4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30-49</a:t>
                      </a:r>
                      <a:endParaRPr lang="fr-FR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3" marR="5803" marT="580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4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0</a:t>
                      </a:r>
                      <a:endParaRPr lang="fr-FR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3" marR="5803" marT="580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4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1</a:t>
                      </a:r>
                      <a:endParaRPr lang="fr-FR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3" marR="5803" marT="580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4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2</a:t>
                      </a:r>
                      <a:endParaRPr lang="fr-FR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3" marR="5803" marT="580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4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Ouvrière</a:t>
                      </a:r>
                      <a:endParaRPr lang="fr-FR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3" marR="5803" marT="580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4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Employée</a:t>
                      </a:r>
                      <a:endParaRPr lang="fr-FR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3" marR="5803" marT="580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4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Prof </a:t>
                      </a:r>
                      <a:r>
                        <a:rPr lang="fr-FR" sz="1400" b="1" u="none" strike="noStrike" dirty="0" err="1">
                          <a:solidFill>
                            <a:srgbClr val="003366"/>
                          </a:solidFill>
                          <a:effectLst/>
                        </a:rPr>
                        <a:t>interméd</a:t>
                      </a:r>
                      <a:endParaRPr lang="fr-FR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3" marR="5803" marT="580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4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Cadre et prof. sup</a:t>
                      </a:r>
                      <a:endParaRPr lang="fr-FR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3" marR="5803" marT="580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4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France hexagonale</a:t>
                      </a:r>
                      <a:endParaRPr lang="fr-FR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3" marR="5803" marT="580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4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Etranger</a:t>
                      </a:r>
                      <a:endParaRPr lang="fr-FR" sz="1400" b="1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3" marR="5803" marT="5803" marB="0" anchor="b"/>
                </a:tc>
                <a:extLst>
                  <a:ext uri="{0D108BD9-81ED-4DB2-BD59-A6C34878D82A}">
                    <a16:rowId xmlns:a16="http://schemas.microsoft.com/office/drawing/2014/main" val="1784496791"/>
                  </a:ext>
                </a:extLst>
              </a:tr>
              <a:tr h="4965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Stérilisation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3" marR="5803" marT="580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+ 0,9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+ 0,4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+ 1,6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+ 0,5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- 2,8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+ 1,6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- 4,1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+ 1,7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+ 1,1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+ 2,3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1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+ 1,7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extLst>
                  <a:ext uri="{0D108BD9-81ED-4DB2-BD59-A6C34878D82A}">
                    <a16:rowId xmlns:a16="http://schemas.microsoft.com/office/drawing/2014/main" val="2138369292"/>
                  </a:ext>
                </a:extLst>
              </a:tr>
              <a:tr h="5197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Pilule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3" marR="5803" marT="580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- 8,9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- 16,6</a:t>
                      </a:r>
                      <a:endParaRPr lang="fr-FR" sz="1600" b="1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- 5,1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- 20,4</a:t>
                      </a:r>
                      <a:endParaRPr lang="fr-FR" sz="1600" b="1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- 7,5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- 6,3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- 7,2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- 7,3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- 7,7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- 7,5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- 9,2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- 3,6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extLst>
                  <a:ext uri="{0D108BD9-81ED-4DB2-BD59-A6C34878D82A}">
                    <a16:rowId xmlns:a16="http://schemas.microsoft.com/office/drawing/2014/main" val="2651125757"/>
                  </a:ext>
                </a:extLst>
              </a:tr>
              <a:tr h="5680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DIU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3" marR="5803" marT="580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+ 1,2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+ 7,5</a:t>
                      </a:r>
                      <a:endParaRPr lang="fr-FR" sz="1600" b="1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- 1,8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+ 11,2</a:t>
                      </a:r>
                      <a:endParaRPr lang="fr-FR" sz="1600" b="1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+ 4,8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- 0,4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- 3,5</a:t>
                      </a:r>
                      <a:endParaRPr lang="fr-FR" sz="1600" b="1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- 0,5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+ 1,5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+ 5,6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+ 2,4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- 7,7</a:t>
                      </a:r>
                      <a:endParaRPr lang="fr-FR" sz="1600" b="1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extLst>
                  <a:ext uri="{0D108BD9-81ED-4DB2-BD59-A6C34878D82A}">
                    <a16:rowId xmlns:a16="http://schemas.microsoft.com/office/drawing/2014/main" val="2947788262"/>
                  </a:ext>
                </a:extLst>
              </a:tr>
              <a:tr h="5680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Préservatif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3" marR="5803" marT="580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+ 3,4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+ 3,1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+ 3,5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+ 2,1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+ 2,6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+ 5,4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+ 4,3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+ 1,5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+ 3,5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+ 5,8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+ 3,9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- 1,4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extLst>
                  <a:ext uri="{0D108BD9-81ED-4DB2-BD59-A6C34878D82A}">
                    <a16:rowId xmlns:a16="http://schemas.microsoft.com/office/drawing/2014/main" val="3353926543"/>
                  </a:ext>
                </a:extLst>
              </a:tr>
              <a:tr h="5680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Méthodes traditionelles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3" marR="5803" marT="580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+ 3,1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+ 2,6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+ 3,3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+ 3,6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+ 1,9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+ 3,1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- 0,4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+ 2,3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+ 2,2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+ 5,1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+ 2,3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+ 7,1</a:t>
                      </a:r>
                      <a:endParaRPr lang="fr-FR" sz="1600" b="1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extLst>
                  <a:ext uri="{0D108BD9-81ED-4DB2-BD59-A6C34878D82A}">
                    <a16:rowId xmlns:a16="http://schemas.microsoft.com/office/drawing/2014/main" val="1337320817"/>
                  </a:ext>
                </a:extLst>
              </a:tr>
              <a:tr h="4960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Pas de méthode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03" marR="5803" marT="580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+ 0,7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+ 4,6</a:t>
                      </a:r>
                      <a:endParaRPr lang="fr-FR" sz="1600" b="1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- 1,4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+ 3,6</a:t>
                      </a:r>
                      <a:endParaRPr lang="fr-FR" sz="1600" b="1" i="0" u="none" strike="noStrike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- 0,9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- 2,6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- 3,6</a:t>
                      </a:r>
                      <a:endParaRPr lang="fr-FR" sz="1600" b="1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+ 1,4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- 0,9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>
                          <a:solidFill>
                            <a:srgbClr val="003366"/>
                          </a:solidFill>
                          <a:effectLst/>
                        </a:rPr>
                        <a:t>- 0,2</a:t>
                      </a:r>
                      <a:endParaRPr lang="fr-FR" sz="1600" b="0" i="0" u="none" strike="noStrike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u="none" strike="noStrike" dirty="0">
                          <a:solidFill>
                            <a:srgbClr val="003366"/>
                          </a:solidFill>
                          <a:effectLst/>
                        </a:rPr>
                        <a:t>- 0,7</a:t>
                      </a:r>
                      <a:endParaRPr lang="fr-FR" sz="1600" b="0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u="none" strike="noStrike" dirty="0">
                          <a:solidFill>
                            <a:srgbClr val="003366"/>
                          </a:solidFill>
                          <a:effectLst/>
                        </a:rPr>
                        <a:t>+ 3,9</a:t>
                      </a:r>
                      <a:endParaRPr lang="fr-FR" sz="1600" b="1" i="0" u="none" strike="noStrike" dirty="0">
                        <a:solidFill>
                          <a:srgbClr val="0033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803" marR="5803" marT="5803" marB="0" anchor="ctr"/>
                </a:tc>
                <a:extLst>
                  <a:ext uri="{0D108BD9-81ED-4DB2-BD59-A6C34878D82A}">
                    <a16:rowId xmlns:a16="http://schemas.microsoft.com/office/drawing/2014/main" val="219742896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0342082A-F414-B7FE-BADF-44674AFAAFBE}"/>
              </a:ext>
            </a:extLst>
          </p:cNvPr>
          <p:cNvSpPr txBox="1"/>
          <p:nvPr/>
        </p:nvSpPr>
        <p:spPr>
          <a:xfrm>
            <a:off x="9562161" y="6316450"/>
            <a:ext cx="17002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993366"/>
                </a:solidFill>
              </a:rPr>
              <a:t>Tableau N.BAJOS</a:t>
            </a:r>
          </a:p>
          <a:p>
            <a:endParaRPr lang="fr-FR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27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53A33-0A3A-9EF4-5EA0-5C5692755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2C3CDE-5A4D-1DF4-F6B2-CEBE4DF30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131082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993366"/>
                </a:solidFill>
              </a:rPr>
              <a:t>			</a:t>
            </a:r>
          </a:p>
        </p:txBody>
      </p:sp>
      <p:pic>
        <p:nvPicPr>
          <p:cNvPr id="5" name="Image 4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ACA6763C-18B5-1BB9-85FE-B9B9CDC06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3" y="341694"/>
            <a:ext cx="2217486" cy="70986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0D878E3-7CAA-E950-EF5C-D3A04486DD75}"/>
              </a:ext>
            </a:extLst>
          </p:cNvPr>
          <p:cNvSpPr txBox="1"/>
          <p:nvPr/>
        </p:nvSpPr>
        <p:spPr>
          <a:xfrm>
            <a:off x="2899776" y="354449"/>
            <a:ext cx="8924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993366"/>
                </a:solidFill>
                <a:latin typeface="Arial Nova Cond" panose="020F0502020204030204" pitchFamily="34" charset="0"/>
              </a:rPr>
              <a:t>En 2023, les grossesses non souhaitées augmentent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2C53B7-0F05-9A0E-D507-3D895AD2B550}"/>
              </a:ext>
            </a:extLst>
          </p:cNvPr>
          <p:cNvSpPr txBox="1"/>
          <p:nvPr/>
        </p:nvSpPr>
        <p:spPr>
          <a:xfrm>
            <a:off x="529374" y="2238812"/>
            <a:ext cx="32191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2023, 12,8 % des femmes de 18 à 49 ans déclarent avoir eu une GNP dans les 5 dernières années (+ 4 % / 2006)</a:t>
            </a:r>
          </a:p>
          <a:p>
            <a:endParaRPr lang="fr-F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Pour les 18-29 ans 51,8 % des grossesses survenues dans les 5 ans étaient non souhaitées. C’était 28,9 % en 2016.</a:t>
            </a:r>
          </a:p>
          <a:p>
            <a:endParaRPr lang="fr-F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 3" descr="Une image contenant texte, capture d’écran, Caractère coloré, Parallèle&#10;&#10;Le contenu généré par l’IA peut être incorrect.">
            <a:extLst>
              <a:ext uri="{FF2B5EF4-FFF2-40B4-BE49-F238E27FC236}">
                <a16:creationId xmlns:a16="http://schemas.microsoft.com/office/drawing/2014/main" id="{43D55A02-F097-2C3D-A1F0-3184F3D3D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71" y="1410702"/>
            <a:ext cx="7419051" cy="5002624"/>
          </a:xfrm>
          <a:prstGeom prst="rect">
            <a:avLst/>
          </a:prstGeom>
        </p:spPr>
      </p:pic>
      <p:pic>
        <p:nvPicPr>
          <p:cNvPr id="3" name="Image 2" descr="Une image contenant Police, conception&#10;&#10;Le contenu généré par l’IA peut être incorrect.">
            <a:extLst>
              <a:ext uri="{FF2B5EF4-FFF2-40B4-BE49-F238E27FC236}">
                <a16:creationId xmlns:a16="http://schemas.microsoft.com/office/drawing/2014/main" id="{1F204D65-7FD5-0D6C-0404-69165FAE0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0356" y="5932131"/>
            <a:ext cx="404539" cy="3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71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EABD7A-C1EA-0966-D91D-E722E869F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FR" dirty="0"/>
            </a:br>
            <a:r>
              <a:rPr lang="fr-FR" dirty="0"/>
              <a:t>						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61A142-CC53-962E-5ABF-B742E5156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304" y="1219200"/>
            <a:ext cx="10716956" cy="5394959"/>
          </a:xfrm>
          <a:ln w="12700">
            <a:solidFill>
              <a:srgbClr val="993366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fr-FR" sz="3000" dirty="0"/>
              <a:t>IVG et ressentis</a:t>
            </a:r>
            <a:endParaRPr lang="fr-FR" sz="2200" dirty="0">
              <a:latin typeface="Arial Nova" panose="020B05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fr-FR" sz="2000" dirty="0">
                <a:latin typeface="Arial Nova" panose="020B0504020202020204" pitchFamily="34" charset="0"/>
              </a:rPr>
              <a:t>Les évolutions des GNS concordent avec les estimations des taux d’IVG de la DREES 13,9 en 2016 pour 1000 femmes et 16,8 pour 1000 femmes en 2023.</a:t>
            </a:r>
          </a:p>
          <a:p>
            <a:pPr marL="0" indent="0">
              <a:buNone/>
            </a:pPr>
            <a:endParaRPr lang="fr-FR" sz="20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Arial Nova" panose="020B0504020202020204" pitchFamily="34" charset="0"/>
              </a:rPr>
              <a:t>En 2023, les émotions ressenties par les femmes dessinent une ambivalence marquée :</a:t>
            </a:r>
          </a:p>
          <a:p>
            <a:pPr marL="0" indent="0">
              <a:buNone/>
            </a:pPr>
            <a:r>
              <a:rPr lang="fr-FR" sz="2000" dirty="0">
                <a:latin typeface="Arial Nova" panose="020B0504020202020204" pitchFamily="34" charset="0"/>
              </a:rPr>
              <a:t>soulagement (71,8%) et sentiment de libération (54,7%) coexistent avec </a:t>
            </a:r>
          </a:p>
          <a:p>
            <a:pPr marL="0" indent="0">
              <a:buNone/>
            </a:pPr>
            <a:r>
              <a:rPr lang="fr-FR" sz="2000" dirty="0">
                <a:latin typeface="Arial Nova" panose="020B0504020202020204" pitchFamily="34" charset="0"/>
              </a:rPr>
              <a:t>tristesse (79%), et culpabilité (55,6%) et stress (52,7%).</a:t>
            </a:r>
          </a:p>
          <a:p>
            <a:pPr marL="0" indent="0">
              <a:buNone/>
            </a:pPr>
            <a:endParaRPr lang="fr-FR" sz="20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Arial Nova" panose="020B0504020202020204" pitchFamily="34" charset="0"/>
              </a:rPr>
              <a:t>En définitive,</a:t>
            </a:r>
          </a:p>
          <a:p>
            <a:pPr marL="457200" lvl="1" indent="0">
              <a:buNone/>
            </a:pPr>
            <a:r>
              <a:rPr lang="fr-FR" sz="2000" dirty="0">
                <a:latin typeface="Arial Nova" panose="020B0504020202020204" pitchFamily="34" charset="0"/>
              </a:rPr>
              <a:t>64% ressentent un mélange de positivité et de détresse</a:t>
            </a:r>
          </a:p>
          <a:p>
            <a:pPr marL="457200" lvl="1" indent="0">
              <a:buNone/>
            </a:pPr>
            <a:r>
              <a:rPr lang="fr-FR" sz="2000" dirty="0">
                <a:latin typeface="Arial Nova" panose="020B0504020202020204" pitchFamily="34" charset="0"/>
              </a:rPr>
              <a:t>22 % uniquement des émotions négatives</a:t>
            </a:r>
          </a:p>
          <a:p>
            <a:pPr marL="457200" lvl="1" indent="0">
              <a:buNone/>
            </a:pPr>
            <a:r>
              <a:rPr lang="fr-FR" sz="2000" dirty="0">
                <a:latin typeface="Arial Nova" panose="020B0504020202020204" pitchFamily="34" charset="0"/>
              </a:rPr>
              <a:t>13 % uniquement des émotions positives</a:t>
            </a:r>
          </a:p>
        </p:txBody>
      </p:sp>
      <p:pic>
        <p:nvPicPr>
          <p:cNvPr id="5" name="Image 4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57BFE468-4182-1E53-0FA2-B78CB6891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0" y="181627"/>
            <a:ext cx="2217486" cy="70986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D772343-7CCE-9F6E-751A-B4CB2A359A1E}"/>
              </a:ext>
            </a:extLst>
          </p:cNvPr>
          <p:cNvSpPr txBox="1"/>
          <p:nvPr/>
        </p:nvSpPr>
        <p:spPr>
          <a:xfrm>
            <a:off x="9706001" y="6244827"/>
            <a:ext cx="1949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993366"/>
                </a:solidFill>
              </a:rPr>
              <a:t>diapo N.BAJOS</a:t>
            </a:r>
          </a:p>
        </p:txBody>
      </p:sp>
    </p:spTree>
    <p:extLst>
      <p:ext uri="{BB962C8B-B14F-4D97-AF65-F5344CB8AC3E}">
        <p14:creationId xmlns:p14="http://schemas.microsoft.com/office/powerpoint/2010/main" val="3499809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8EC94-6E16-39A0-865D-142022A56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D4DF1-349B-5108-E14D-87D09C9CE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131082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993366"/>
                </a:solidFill>
              </a:rPr>
              <a:t>			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B5F7F78-D253-8159-71BF-0AD794490CF4}"/>
              </a:ext>
            </a:extLst>
          </p:cNvPr>
          <p:cNvSpPr txBox="1"/>
          <p:nvPr/>
        </p:nvSpPr>
        <p:spPr>
          <a:xfrm>
            <a:off x="4290060" y="493556"/>
            <a:ext cx="843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 Nova Cond" panose="020F0502020204030204" pitchFamily="34" charset="0"/>
              </a:rPr>
              <a:t>Augmentation du recours à l’IVG et du ratio IVG/naissances</a:t>
            </a:r>
          </a:p>
        </p:txBody>
      </p:sp>
      <p:pic>
        <p:nvPicPr>
          <p:cNvPr id="3" name="Image 2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41D53F1F-601C-0DC3-ECFA-5CD6F1CDD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93" y="292531"/>
            <a:ext cx="3380304" cy="863717"/>
          </a:xfrm>
          <a:prstGeom prst="rect">
            <a:avLst/>
          </a:prstGeom>
        </p:spPr>
      </p:pic>
      <p:pic>
        <p:nvPicPr>
          <p:cNvPr id="8" name="Espace réservé du contenu 9" descr="Une image contenant texte, capture d’écran, Police, Tracé&#10;&#10;Le contenu généré par l’IA peut être incorrect.">
            <a:extLst>
              <a:ext uri="{FF2B5EF4-FFF2-40B4-BE49-F238E27FC236}">
                <a16:creationId xmlns:a16="http://schemas.microsoft.com/office/drawing/2014/main" id="{74569739-3B49-8D8C-4C74-13F4F8570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759" y="3377369"/>
            <a:ext cx="3926908" cy="3407007"/>
          </a:xfrm>
          <a:prstGeom prst="rect">
            <a:avLst/>
          </a:prstGeom>
        </p:spPr>
      </p:pic>
      <p:pic>
        <p:nvPicPr>
          <p:cNvPr id="11" name="Image 10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94C46C48-F09C-3F47-17C1-B7547729B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922" y="1456645"/>
            <a:ext cx="4691830" cy="297792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047AD73-071D-D333-8113-090B29EFC7CB}"/>
              </a:ext>
            </a:extLst>
          </p:cNvPr>
          <p:cNvSpPr txBox="1"/>
          <p:nvPr/>
        </p:nvSpPr>
        <p:spPr>
          <a:xfrm>
            <a:off x="435429" y="3497678"/>
            <a:ext cx="23453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ratio d’avortement </a:t>
            </a:r>
          </a:p>
          <a:p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C’est-à-dire le rapport entre le nombre d’IVG et le nombre de naissances vivantes est passé de 29 IVG pour 100 naissances en 2015 à 38 IVG pour 100 naissances en 2024</a:t>
            </a:r>
          </a:p>
        </p:txBody>
      </p:sp>
    </p:spTree>
    <p:extLst>
      <p:ext uri="{BB962C8B-B14F-4D97-AF65-F5344CB8AC3E}">
        <p14:creationId xmlns:p14="http://schemas.microsoft.com/office/powerpoint/2010/main" val="85335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D2483-7865-03C5-4E76-5BBC5B086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131082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993366"/>
                </a:solidFill>
              </a:rPr>
              <a:t>			Méthodologie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0FB7E4-0922-2CDB-8671-E9D80C9FA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886" y="1558925"/>
            <a:ext cx="10515600" cy="4733018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50000"/>
              </a:lnSpc>
            </a:pPr>
            <a:r>
              <a:rPr lang="fr-FR" sz="2000" dirty="0">
                <a:latin typeface="OpenSans"/>
              </a:rPr>
              <a:t>Enquête entre novembre 2022 et décembre 2023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OpenSans"/>
              </a:rPr>
              <a:t>3 volets d’enquête :  </a:t>
            </a:r>
          </a:p>
          <a:p>
            <a:pPr lvl="1">
              <a:lnSpc>
                <a:spcPct val="150000"/>
              </a:lnSpc>
            </a:pPr>
            <a:r>
              <a:rPr lang="fr-FR" sz="1800" dirty="0">
                <a:latin typeface="OpenSans"/>
              </a:rPr>
              <a:t>Questionnaire téléphonique IPSOS</a:t>
            </a:r>
          </a:p>
          <a:p>
            <a:pPr lvl="1">
              <a:lnSpc>
                <a:spcPct val="150000"/>
              </a:lnSpc>
            </a:pPr>
            <a:r>
              <a:rPr lang="fr-FR" sz="1800" dirty="0">
                <a:latin typeface="OpenSans"/>
              </a:rPr>
              <a:t>Questionnaire en ligne 17 135 adultes (12 906 en hexagone et 4 229 en Outre-mer)</a:t>
            </a:r>
          </a:p>
          <a:p>
            <a:pPr lvl="1">
              <a:lnSpc>
                <a:spcPct val="150000"/>
              </a:lnSpc>
            </a:pPr>
            <a:r>
              <a:rPr lang="fr-FR" sz="1800" dirty="0">
                <a:latin typeface="OpenSans"/>
              </a:rPr>
              <a:t>Kit d’auto prélèvements biologiques,  Volet </a:t>
            </a:r>
            <a:r>
              <a:rPr lang="fr-FR" sz="1800" dirty="0" err="1">
                <a:latin typeface="OpenSans"/>
              </a:rPr>
              <a:t>PrevIST</a:t>
            </a:r>
            <a:r>
              <a:rPr lang="fr-FR" sz="1800" dirty="0">
                <a:latin typeface="OpenSans"/>
              </a:rPr>
              <a:t>:  5 735 répondants âgés de 18 à 59 ans (4 872 en hexagone et 863 en Outre-mer).</a:t>
            </a:r>
            <a:endParaRPr lang="fr-FR" sz="2800" dirty="0"/>
          </a:p>
          <a:p>
            <a:pPr>
              <a:lnSpc>
                <a:spcPct val="150000"/>
              </a:lnSpc>
            </a:pPr>
            <a:r>
              <a:rPr lang="fr-FR" sz="2000" dirty="0">
                <a:latin typeface="OpenSans"/>
              </a:rPr>
              <a:t>Sélection des individus par génération de numéros de téléphone aléatoires (80 % de téléphones portables, 20 % de téléphones fixes) puis sélection d’une personne éligible (</a:t>
            </a:r>
            <a:r>
              <a:rPr lang="fr-FR" sz="2000" b="1" dirty="0">
                <a:latin typeface="OpenSans"/>
              </a:rPr>
              <a:t>15-89 ans</a:t>
            </a:r>
            <a:r>
              <a:rPr lang="fr-FR" sz="2000" dirty="0">
                <a:latin typeface="OpenSans"/>
              </a:rPr>
              <a:t>) par numéro. </a:t>
            </a:r>
          </a:p>
          <a:p>
            <a:pPr>
              <a:lnSpc>
                <a:spcPct val="150000"/>
              </a:lnSpc>
            </a:pPr>
            <a:r>
              <a:rPr lang="fr-FR" sz="2000" b="1" dirty="0">
                <a:latin typeface="OpenSans"/>
              </a:rPr>
              <a:t>32 618 </a:t>
            </a:r>
            <a:r>
              <a:rPr lang="fr-FR" sz="2000" dirty="0">
                <a:latin typeface="OpenSans"/>
              </a:rPr>
              <a:t>personnes : 21 259 personnes France hexagonale + 10 259 personnes outre-mer </a:t>
            </a:r>
          </a:p>
          <a:p>
            <a:pPr>
              <a:lnSpc>
                <a:spcPct val="150000"/>
              </a:lnSpc>
            </a:pPr>
            <a:r>
              <a:rPr lang="fr-FR" sz="2100" dirty="0">
                <a:latin typeface="OpenSans"/>
              </a:rPr>
              <a:t>Axes de recherche: </a:t>
            </a:r>
          </a:p>
          <a:p>
            <a:pPr lvl="1">
              <a:lnSpc>
                <a:spcPct val="150000"/>
              </a:lnSpc>
            </a:pPr>
            <a:r>
              <a:rPr lang="fr-FR" sz="2100" dirty="0">
                <a:latin typeface="OpenSans"/>
              </a:rPr>
              <a:t>Les sexualités : diversifications des représentations et  des pratiques</a:t>
            </a:r>
          </a:p>
          <a:p>
            <a:pPr lvl="1">
              <a:lnSpc>
                <a:spcPct val="150000"/>
              </a:lnSpc>
            </a:pPr>
            <a:r>
              <a:rPr lang="fr-FR" sz="2100" dirty="0">
                <a:latin typeface="OpenSans"/>
              </a:rPr>
              <a:t>Effets des conditions de vie sur la vie sexuelle</a:t>
            </a:r>
          </a:p>
          <a:p>
            <a:pPr lvl="1">
              <a:lnSpc>
                <a:spcPct val="150000"/>
              </a:lnSpc>
            </a:pPr>
            <a:r>
              <a:rPr lang="fr-FR" sz="2100" dirty="0">
                <a:latin typeface="OpenSans"/>
              </a:rPr>
              <a:t>Relations positives et/ou négatives entre les différentes dimensions de la sexualité et l’état de santé</a:t>
            </a:r>
          </a:p>
        </p:txBody>
      </p:sp>
      <p:pic>
        <p:nvPicPr>
          <p:cNvPr id="5" name="Image 4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ACC3730C-B222-C25A-804E-62B97B3E4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68" y="375612"/>
            <a:ext cx="2217486" cy="70986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DB5DA3B-1799-C9FD-6AF9-39E2AB51AB93}"/>
              </a:ext>
            </a:extLst>
          </p:cNvPr>
          <p:cNvSpPr txBox="1"/>
          <p:nvPr/>
        </p:nvSpPr>
        <p:spPr>
          <a:xfrm>
            <a:off x="2994660" y="2301240"/>
            <a:ext cx="6827520" cy="3268652"/>
          </a:xfrm>
          <a:prstGeom prst="rect">
            <a:avLst/>
          </a:prstGeom>
          <a:solidFill>
            <a:srgbClr val="F2FBEF"/>
          </a:solidFill>
        </p:spPr>
        <p:txBody>
          <a:bodyPr wrap="square" rtlCol="0">
            <a:spAutoFit/>
          </a:bodyPr>
          <a:lstStyle/>
          <a:p>
            <a:r>
              <a:rPr lang="fr-FR" sz="2000" b="1" dirty="0"/>
              <a:t>Financeurs :</a:t>
            </a:r>
          </a:p>
          <a:p>
            <a:pPr marL="449263">
              <a:lnSpc>
                <a:spcPct val="150000"/>
              </a:lnSpc>
            </a:pPr>
            <a:r>
              <a:rPr lang="fr-FR" b="1" dirty="0"/>
              <a:t>ANRS Maladies infectieuses émergentes</a:t>
            </a:r>
          </a:p>
          <a:p>
            <a:pPr marL="449263">
              <a:lnSpc>
                <a:spcPct val="150000"/>
              </a:lnSpc>
            </a:pPr>
            <a:r>
              <a:rPr lang="fr-FR" dirty="0"/>
              <a:t>INSERM</a:t>
            </a:r>
          </a:p>
          <a:p>
            <a:pPr marL="449263">
              <a:lnSpc>
                <a:spcPct val="150000"/>
              </a:lnSpc>
            </a:pPr>
            <a:r>
              <a:rPr lang="fr-FR" dirty="0"/>
              <a:t>Université Paris 1</a:t>
            </a:r>
          </a:p>
          <a:p>
            <a:pPr marL="449263">
              <a:lnSpc>
                <a:spcPct val="150000"/>
              </a:lnSpc>
            </a:pPr>
            <a:r>
              <a:rPr lang="fr-FR" dirty="0"/>
              <a:t>Santé publique France</a:t>
            </a:r>
          </a:p>
          <a:p>
            <a:pPr marL="449263">
              <a:lnSpc>
                <a:spcPct val="150000"/>
              </a:lnSpc>
            </a:pPr>
            <a:r>
              <a:rPr lang="fr-FR" dirty="0"/>
              <a:t>INJEP</a:t>
            </a:r>
          </a:p>
          <a:p>
            <a:pPr marL="449263">
              <a:lnSpc>
                <a:spcPct val="150000"/>
              </a:lnSpc>
            </a:pPr>
            <a:r>
              <a:rPr lang="fr-FR" dirty="0"/>
              <a:t>MIDELCA</a:t>
            </a:r>
          </a:p>
          <a:p>
            <a:pPr marL="449263">
              <a:lnSpc>
                <a:spcPct val="150000"/>
              </a:lnSpc>
            </a:pPr>
            <a:r>
              <a:rPr lang="fr-FR" dirty="0"/>
              <a:t>DGS</a:t>
            </a:r>
          </a:p>
        </p:txBody>
      </p:sp>
    </p:spTree>
    <p:extLst>
      <p:ext uri="{BB962C8B-B14F-4D97-AF65-F5344CB8AC3E}">
        <p14:creationId xmlns:p14="http://schemas.microsoft.com/office/powerpoint/2010/main" val="145289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79967-229E-97C6-3D78-A16FDEF7D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2EBB3E-7769-E777-44D6-5E2CB8A8C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131082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993366"/>
                </a:solidFill>
              </a:rPr>
              <a:t>			</a:t>
            </a:r>
          </a:p>
        </p:txBody>
      </p:sp>
      <p:pic>
        <p:nvPicPr>
          <p:cNvPr id="7" name="Espace réservé du contenu 6" descr="Une image contenant texte, ligne, capture d’écran, Tracé&#10;&#10;Le contenu généré par l’IA peut être incorrect.">
            <a:extLst>
              <a:ext uri="{FF2B5EF4-FFF2-40B4-BE49-F238E27FC236}">
                <a16:creationId xmlns:a16="http://schemas.microsoft.com/office/drawing/2014/main" id="{5AD50542-4336-1B25-12A6-BD9919199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91437" y="1931060"/>
            <a:ext cx="4636913" cy="2687769"/>
          </a:xfrm>
          <a:prstGeom prst="rect">
            <a:avLst/>
          </a:prstGeom>
        </p:spPr>
      </p:pic>
      <p:pic>
        <p:nvPicPr>
          <p:cNvPr id="4" name="Image 3" descr="Une image contenant texte, Police, capture d’écran, Graphique&#10;&#10;Le contenu généré par l’IA peut être incorrect.">
            <a:extLst>
              <a:ext uri="{FF2B5EF4-FFF2-40B4-BE49-F238E27FC236}">
                <a16:creationId xmlns:a16="http://schemas.microsoft.com/office/drawing/2014/main" id="{966EE87E-335B-BC44-F588-954F24142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54" y="194769"/>
            <a:ext cx="2637385" cy="70788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E8ED51D-1A6A-435E-CB64-D5E05C842D17}"/>
              </a:ext>
            </a:extLst>
          </p:cNvPr>
          <p:cNvSpPr txBox="1"/>
          <p:nvPr/>
        </p:nvSpPr>
        <p:spPr>
          <a:xfrm>
            <a:off x="3676389" y="677128"/>
            <a:ext cx="7903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 Nova Cond" panose="020F0502020204030204" pitchFamily="34" charset="0"/>
              </a:rPr>
              <a:t>Cette augmentation du recours à l’IVG s’inscrit dans une baisse régulière de la natalité depuis 2010 et une baisse du nombre d’enfants souhaités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6402701-F84E-E43D-36E9-11F9B3CE4BEC}"/>
              </a:ext>
            </a:extLst>
          </p:cNvPr>
          <p:cNvSpPr txBox="1"/>
          <p:nvPr/>
        </p:nvSpPr>
        <p:spPr>
          <a:xfrm>
            <a:off x="331115" y="2872715"/>
            <a:ext cx="22451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2025, 645 000 bébés sont nés en France. C’est 2,1 % de moins qu’en 2024 et  24 % de moins qu’en 2010, </a:t>
            </a:r>
          </a:p>
          <a:p>
            <a:endParaRPr lang="fr-F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nombre d’enfants souhaités est passé chez les 30-34 ans de 2,6 en 2005 à 1,9 en 2024</a:t>
            </a:r>
          </a:p>
        </p:txBody>
      </p:sp>
      <p:pic>
        <p:nvPicPr>
          <p:cNvPr id="10" name="Image 9" descr="Une image contenant texte, capture d’écran, diagramme, Tracé&#10;&#10;Le contenu généré par l’IA peut être incorrect.">
            <a:extLst>
              <a:ext uri="{FF2B5EF4-FFF2-40B4-BE49-F238E27FC236}">
                <a16:creationId xmlns:a16="http://schemas.microsoft.com/office/drawing/2014/main" id="{C0FB7A0D-3A38-6F27-E5E3-9E098A3A2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764" y="3950339"/>
            <a:ext cx="4047729" cy="263879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502328A-0D9E-D6C1-19BD-D57BCA7548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9559" y="6566034"/>
            <a:ext cx="3200753" cy="16088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DBEA04F-39FE-E71F-67BC-069E1B1581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429" y="2500705"/>
            <a:ext cx="11241537" cy="19446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5720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0E222-56B3-E5A0-D5D2-FF2B4FAD3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AAA942-1482-EE5B-D804-7B2E27768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131082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993366"/>
                </a:solidFill>
              </a:rPr>
              <a:t>			</a:t>
            </a:r>
          </a:p>
        </p:txBody>
      </p:sp>
      <p:pic>
        <p:nvPicPr>
          <p:cNvPr id="7" name="Espace réservé du contenu 6" descr="Une image contenant texte, ligne, capture d’écran, Tracé&#10;&#10;Le contenu généré par l’IA peut être incorrect.">
            <a:extLst>
              <a:ext uri="{FF2B5EF4-FFF2-40B4-BE49-F238E27FC236}">
                <a16:creationId xmlns:a16="http://schemas.microsoft.com/office/drawing/2014/main" id="{00CB1DAA-1961-BE15-21A5-694332FB1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91437" y="1931060"/>
            <a:ext cx="4636913" cy="2687769"/>
          </a:xfrm>
          <a:prstGeom prst="rect">
            <a:avLst/>
          </a:prstGeom>
        </p:spPr>
      </p:pic>
      <p:pic>
        <p:nvPicPr>
          <p:cNvPr id="4" name="Image 3" descr="Une image contenant texte, Police, capture d’écran, Graphique&#10;&#10;Le contenu généré par l’IA peut être incorrect.">
            <a:extLst>
              <a:ext uri="{FF2B5EF4-FFF2-40B4-BE49-F238E27FC236}">
                <a16:creationId xmlns:a16="http://schemas.microsoft.com/office/drawing/2014/main" id="{88C5E912-1663-A62A-2D41-98DD4211A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54" y="194769"/>
            <a:ext cx="2637385" cy="70788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A1604C0-BACC-D907-D20E-A8CA7DF65A8B}"/>
              </a:ext>
            </a:extLst>
          </p:cNvPr>
          <p:cNvSpPr txBox="1"/>
          <p:nvPr/>
        </p:nvSpPr>
        <p:spPr>
          <a:xfrm>
            <a:off x="3676389" y="677128"/>
            <a:ext cx="7903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 Nova Cond" panose="020F0502020204030204" pitchFamily="34" charset="0"/>
              </a:rPr>
              <a:t>Cette augmentation du recours à l’IVG s’inscrit dans une baisse régulière de la natalité depuis 2010 et une baisse du nombre d’enfants souhaités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DAEE3C9-AB6F-EEA8-B794-8039EC062641}"/>
              </a:ext>
            </a:extLst>
          </p:cNvPr>
          <p:cNvSpPr txBox="1"/>
          <p:nvPr/>
        </p:nvSpPr>
        <p:spPr>
          <a:xfrm>
            <a:off x="331115" y="2872715"/>
            <a:ext cx="22451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2025, 645 000 bébés sont nés en France. C’est 2,1 % de moins qu’en 2024 et  24 % de moins qu’en 2010, </a:t>
            </a:r>
          </a:p>
          <a:p>
            <a:endParaRPr lang="fr-F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nombre d’enfants souhaités est passé chez les 30-34 ans de 2,6 en 2005 à 1,9 en 2024</a:t>
            </a:r>
          </a:p>
        </p:txBody>
      </p:sp>
      <p:pic>
        <p:nvPicPr>
          <p:cNvPr id="10" name="Image 9" descr="Une image contenant texte, capture d’écran, diagramme, Tracé&#10;&#10;Le contenu généré par l’IA peut être incorrect.">
            <a:extLst>
              <a:ext uri="{FF2B5EF4-FFF2-40B4-BE49-F238E27FC236}">
                <a16:creationId xmlns:a16="http://schemas.microsoft.com/office/drawing/2014/main" id="{3ED9433E-6FD3-62EF-CDB3-10D4C44D4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764" y="3950339"/>
            <a:ext cx="4047729" cy="263879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93AC664-A0EC-938B-5AE7-885E1F0990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9559" y="6566034"/>
            <a:ext cx="3200753" cy="16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8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71DFF-F088-8C40-AADF-F6F7629B8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DF9EE-4C8D-3240-F717-E7D7835C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131082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993366"/>
                </a:solidFill>
              </a:rPr>
              <a:t>			Méthodologie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344699-2769-760B-67F7-1A52FDE60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886" y="1558925"/>
            <a:ext cx="10515600" cy="4733018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50000"/>
              </a:lnSpc>
            </a:pPr>
            <a:r>
              <a:rPr lang="fr-FR" sz="2000" dirty="0">
                <a:latin typeface="OpenSans"/>
              </a:rPr>
              <a:t>Enquête entre novembre 2022 et décembre 2023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OpenSans"/>
              </a:rPr>
              <a:t>3 volets d’enquête :  </a:t>
            </a:r>
          </a:p>
          <a:p>
            <a:pPr lvl="1">
              <a:lnSpc>
                <a:spcPct val="150000"/>
              </a:lnSpc>
            </a:pPr>
            <a:r>
              <a:rPr lang="fr-FR" sz="1800" dirty="0">
                <a:latin typeface="OpenSans"/>
              </a:rPr>
              <a:t>Questionnaire téléphonique IPSOS</a:t>
            </a:r>
          </a:p>
          <a:p>
            <a:pPr lvl="1">
              <a:lnSpc>
                <a:spcPct val="150000"/>
              </a:lnSpc>
            </a:pPr>
            <a:r>
              <a:rPr lang="fr-FR" sz="1800" dirty="0">
                <a:latin typeface="OpenSans"/>
              </a:rPr>
              <a:t>Questionnaire en ligne 17 135 adultes (12 906 en hexagone et 4 229 en Outre-mer)</a:t>
            </a:r>
          </a:p>
          <a:p>
            <a:pPr lvl="1">
              <a:lnSpc>
                <a:spcPct val="150000"/>
              </a:lnSpc>
            </a:pPr>
            <a:r>
              <a:rPr lang="fr-FR" sz="1800" dirty="0">
                <a:latin typeface="OpenSans"/>
              </a:rPr>
              <a:t>Kit d’auto prélèvements biologiques,  Volet </a:t>
            </a:r>
            <a:r>
              <a:rPr lang="fr-FR" sz="1800" dirty="0" err="1">
                <a:latin typeface="OpenSans"/>
              </a:rPr>
              <a:t>PrevIST</a:t>
            </a:r>
            <a:r>
              <a:rPr lang="fr-FR" sz="1800" dirty="0">
                <a:latin typeface="OpenSans"/>
              </a:rPr>
              <a:t>:  5 735 répondants âgés de 18 à 59 ans (4 872 en hexagone et 863 en Outre-mer).</a:t>
            </a:r>
            <a:endParaRPr lang="fr-FR" sz="2800" dirty="0"/>
          </a:p>
          <a:p>
            <a:pPr>
              <a:lnSpc>
                <a:spcPct val="150000"/>
              </a:lnSpc>
            </a:pPr>
            <a:r>
              <a:rPr lang="fr-FR" sz="2000" dirty="0">
                <a:latin typeface="OpenSans"/>
              </a:rPr>
              <a:t>Sélection des individus par génération de numéros de téléphone aléatoires (80 % de téléphones portables, 20 % de téléphones fixes) puis sélection d’une personne éligible (</a:t>
            </a:r>
            <a:r>
              <a:rPr lang="fr-FR" sz="2000" b="1" dirty="0">
                <a:latin typeface="OpenSans"/>
              </a:rPr>
              <a:t>15-89 ans</a:t>
            </a:r>
            <a:r>
              <a:rPr lang="fr-FR" sz="2000" dirty="0">
                <a:latin typeface="OpenSans"/>
              </a:rPr>
              <a:t>) par numéro. </a:t>
            </a:r>
          </a:p>
          <a:p>
            <a:pPr>
              <a:lnSpc>
                <a:spcPct val="150000"/>
              </a:lnSpc>
            </a:pPr>
            <a:r>
              <a:rPr lang="fr-FR" sz="2000" b="1" dirty="0">
                <a:latin typeface="OpenSans"/>
              </a:rPr>
              <a:t>32 618 </a:t>
            </a:r>
            <a:r>
              <a:rPr lang="fr-FR" sz="2000" dirty="0">
                <a:latin typeface="OpenSans"/>
              </a:rPr>
              <a:t>personnes : 21 259 personnes France hexagonale + 10 259 personnes outre-mer </a:t>
            </a:r>
          </a:p>
          <a:p>
            <a:pPr>
              <a:lnSpc>
                <a:spcPct val="150000"/>
              </a:lnSpc>
            </a:pPr>
            <a:r>
              <a:rPr lang="fr-FR" sz="2100" dirty="0">
                <a:latin typeface="OpenSans"/>
              </a:rPr>
              <a:t>Axes de recherche: </a:t>
            </a:r>
          </a:p>
          <a:p>
            <a:pPr lvl="1">
              <a:lnSpc>
                <a:spcPct val="150000"/>
              </a:lnSpc>
            </a:pPr>
            <a:r>
              <a:rPr lang="fr-FR" sz="2100" dirty="0">
                <a:latin typeface="OpenSans"/>
              </a:rPr>
              <a:t>Les sexualités : diversifications des représentations et  des pratiques</a:t>
            </a:r>
          </a:p>
          <a:p>
            <a:pPr lvl="1">
              <a:lnSpc>
                <a:spcPct val="150000"/>
              </a:lnSpc>
            </a:pPr>
            <a:r>
              <a:rPr lang="fr-FR" sz="2100" dirty="0">
                <a:latin typeface="OpenSans"/>
              </a:rPr>
              <a:t>Effets des conditions de vie sur la vie sexuelle</a:t>
            </a:r>
          </a:p>
          <a:p>
            <a:pPr lvl="1">
              <a:lnSpc>
                <a:spcPct val="150000"/>
              </a:lnSpc>
            </a:pPr>
            <a:r>
              <a:rPr lang="fr-FR" sz="2100" dirty="0">
                <a:latin typeface="OpenSans"/>
              </a:rPr>
              <a:t>Relations positives et/ou négatives entre les différentes dimensions de la sexualité et l’état de santé</a:t>
            </a:r>
          </a:p>
        </p:txBody>
      </p:sp>
      <p:pic>
        <p:nvPicPr>
          <p:cNvPr id="5" name="Image 4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20372A0C-18AC-CCBB-C937-955041ED3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3" y="341694"/>
            <a:ext cx="2217486" cy="70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D7DC7-750D-C8A0-46C6-C139147F1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E7DC7-A8FE-C8E0-71C8-414D5389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131082"/>
            <a:ext cx="10515600" cy="1325563"/>
          </a:xfrm>
        </p:spPr>
        <p:txBody>
          <a:bodyPr/>
          <a:lstStyle/>
          <a:p>
            <a:r>
              <a:rPr lang="fr-FR">
                <a:solidFill>
                  <a:srgbClr val="993366"/>
                </a:solidFill>
              </a:rPr>
              <a:t>			</a:t>
            </a:r>
            <a:endParaRPr lang="fr-FR" dirty="0">
              <a:solidFill>
                <a:srgbClr val="993366"/>
              </a:solidFill>
            </a:endParaRPr>
          </a:p>
        </p:txBody>
      </p:sp>
      <p:pic>
        <p:nvPicPr>
          <p:cNvPr id="5" name="Image 4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E8889321-63DF-884F-0FDD-B6C28BD64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3" y="341694"/>
            <a:ext cx="2217486" cy="709866"/>
          </a:xfrm>
          <a:prstGeom prst="rect">
            <a:avLst/>
          </a:prstGeom>
        </p:spPr>
      </p:pic>
      <p:pic>
        <p:nvPicPr>
          <p:cNvPr id="12" name="Image 11" descr="Une image contenant texte, Police&#10;&#10;Le contenu généré par l’IA peut être incorrect.">
            <a:extLst>
              <a:ext uri="{FF2B5EF4-FFF2-40B4-BE49-F238E27FC236}">
                <a16:creationId xmlns:a16="http://schemas.microsoft.com/office/drawing/2014/main" id="{BB2115C9-E423-805A-4B3E-D582C8246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23" y="2107880"/>
            <a:ext cx="3523550" cy="84826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D7CC096-E2D0-617E-6A1F-5C24B6A7126F}"/>
              </a:ext>
            </a:extLst>
          </p:cNvPr>
          <p:cNvSpPr txBox="1"/>
          <p:nvPr/>
        </p:nvSpPr>
        <p:spPr>
          <a:xfrm>
            <a:off x="313151" y="3429000"/>
            <a:ext cx="3375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En 2023, l’âge médian au premier rapport est de 18,2 ans pour les femmes et 17,7 ans pour les hommes</a:t>
            </a:r>
          </a:p>
        </p:txBody>
      </p:sp>
      <p:pic>
        <p:nvPicPr>
          <p:cNvPr id="4" name="Image 3" descr="Une image contenant texte, Tracé, diagramme, ligne&#10;&#10;Le contenu généré par l’IA peut être incorrect.">
            <a:extLst>
              <a:ext uri="{FF2B5EF4-FFF2-40B4-BE49-F238E27FC236}">
                <a16:creationId xmlns:a16="http://schemas.microsoft.com/office/drawing/2014/main" id="{EB40E74B-3CE8-28EC-77BB-659D1898C7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219" y="979300"/>
            <a:ext cx="8000735" cy="5263371"/>
          </a:xfrm>
          <a:prstGeom prst="rect">
            <a:avLst/>
          </a:prstGeom>
        </p:spPr>
      </p:pic>
      <p:pic>
        <p:nvPicPr>
          <p:cNvPr id="6" name="Image 5" descr="Une image contenant Police, conception&#10;&#10;Le contenu généré par l’IA peut être incorrect.">
            <a:extLst>
              <a:ext uri="{FF2B5EF4-FFF2-40B4-BE49-F238E27FC236}">
                <a16:creationId xmlns:a16="http://schemas.microsoft.com/office/drawing/2014/main" id="{EFA4090D-FAD4-F671-0E71-B80F65CBD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9045" y="979300"/>
            <a:ext cx="404539" cy="3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60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C4B10-0DB2-B027-2E16-EA3F85895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955F47-FDDF-A4CD-DC8F-FD3C80BF5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131082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993366"/>
                </a:solidFill>
              </a:rPr>
              <a:t>			</a:t>
            </a:r>
          </a:p>
        </p:txBody>
      </p:sp>
      <p:pic>
        <p:nvPicPr>
          <p:cNvPr id="5" name="Image 4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827F9F62-8D3A-3DB7-45E4-EB7BE85A2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3" y="341694"/>
            <a:ext cx="2217486" cy="70986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0172BB2-CFAA-16D9-C8F6-7ADD85A25751}"/>
              </a:ext>
            </a:extLst>
          </p:cNvPr>
          <p:cNvSpPr txBox="1"/>
          <p:nvPr/>
        </p:nvSpPr>
        <p:spPr>
          <a:xfrm>
            <a:off x="3093929" y="457994"/>
            <a:ext cx="8924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993366"/>
                </a:solidFill>
                <a:latin typeface="Arial Nova Cond" panose="020F0502020204030204" pitchFamily="34" charset="0"/>
              </a:rPr>
              <a:t>Une augmentation du nombre de partenaires </a:t>
            </a:r>
            <a:r>
              <a:rPr lang="fr-FR" sz="2000" dirty="0" err="1">
                <a:solidFill>
                  <a:srgbClr val="993366"/>
                </a:solidFill>
                <a:latin typeface="Arial Nova Cond" panose="020F0502020204030204" pitchFamily="34" charset="0"/>
              </a:rPr>
              <a:t>sexuel∙les</a:t>
            </a:r>
            <a:r>
              <a:rPr lang="fr-FR" sz="2000" dirty="0">
                <a:solidFill>
                  <a:srgbClr val="993366"/>
                </a:solidFill>
                <a:latin typeface="Arial Nova Cond" panose="020F0502020204030204" pitchFamily="34" charset="0"/>
              </a:rPr>
              <a:t>, un écart femmes/hommes qui reste important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4CE2ADE-3594-8928-6858-FE94DB5406A5}"/>
              </a:ext>
            </a:extLst>
          </p:cNvPr>
          <p:cNvSpPr txBox="1"/>
          <p:nvPr/>
        </p:nvSpPr>
        <p:spPr>
          <a:xfrm>
            <a:off x="300626" y="2248422"/>
            <a:ext cx="32191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2023, les femmes de 18-69 ans déclarent 7,9 partenaires en moyenne au cours de la vie et les hommes 16,4</a:t>
            </a:r>
          </a:p>
          <a:p>
            <a:endParaRPr lang="fr-F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2023, 23,9 % des femmes et 32,3 % des hommes de 18-29 ans ont eu plusieurs partenaires dans l’année écoulée</a:t>
            </a:r>
          </a:p>
        </p:txBody>
      </p:sp>
      <p:pic>
        <p:nvPicPr>
          <p:cNvPr id="10" name="Image 9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EBDA083B-44C9-4265-5604-3F17196FE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985" y="1943179"/>
            <a:ext cx="7992389" cy="3888473"/>
          </a:xfrm>
          <a:prstGeom prst="rect">
            <a:avLst/>
          </a:prstGeom>
        </p:spPr>
      </p:pic>
      <p:pic>
        <p:nvPicPr>
          <p:cNvPr id="3" name="Image 2" descr="Une image contenant Police, conception&#10;&#10;Le contenu généré par l’IA peut être incorrect.">
            <a:extLst>
              <a:ext uri="{FF2B5EF4-FFF2-40B4-BE49-F238E27FC236}">
                <a16:creationId xmlns:a16="http://schemas.microsoft.com/office/drawing/2014/main" id="{19FB8F37-6862-AE1A-D0C7-7BDB7B369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7760" y="1943179"/>
            <a:ext cx="404539" cy="3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00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BA163-C117-DA1B-9B0F-6F3A9B3C7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F84B8-1566-27DF-66FE-B9CB3984F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131082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993366"/>
                </a:solidFill>
              </a:rPr>
              <a:t>			</a:t>
            </a:r>
          </a:p>
        </p:txBody>
      </p:sp>
      <p:pic>
        <p:nvPicPr>
          <p:cNvPr id="5" name="Image 4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90FAE628-10C6-A873-640A-83EB0D348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3" y="341694"/>
            <a:ext cx="2217486" cy="70986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731AA15-B382-6A69-AF72-1276559609B8}"/>
              </a:ext>
            </a:extLst>
          </p:cNvPr>
          <p:cNvSpPr txBox="1"/>
          <p:nvPr/>
        </p:nvSpPr>
        <p:spPr>
          <a:xfrm>
            <a:off x="3093929" y="457994"/>
            <a:ext cx="8924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993366"/>
                </a:solidFill>
                <a:latin typeface="Arial Nova Cond" panose="020F0502020204030204" pitchFamily="34" charset="0"/>
              </a:rPr>
              <a:t>Les pratiques sexuelles se diversifient pour les femmes et les hommes</a:t>
            </a:r>
          </a:p>
        </p:txBody>
      </p:sp>
      <p:pic>
        <p:nvPicPr>
          <p:cNvPr id="9" name="Espace réservé du contenu 8" descr="Une image contenant texte, capture d’écran, Police, diagramme&#10;&#10;Le contenu généré par l’IA peut être incorrect.">
            <a:extLst>
              <a:ext uri="{FF2B5EF4-FFF2-40B4-BE49-F238E27FC236}">
                <a16:creationId xmlns:a16="http://schemas.microsoft.com/office/drawing/2014/main" id="{8DDE1FF0-900D-08D6-19D7-7FB7D7696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143" y="1456646"/>
            <a:ext cx="5864490" cy="3330124"/>
          </a:xfrm>
          <a:prstGeom prst="rect">
            <a:avLst/>
          </a:prstGeom>
        </p:spPr>
      </p:pic>
      <p:pic>
        <p:nvPicPr>
          <p:cNvPr id="12" name="Image 11" descr="Une image contenant text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990772FE-44F6-DC69-AE9D-5170F7318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1178" y="3401983"/>
            <a:ext cx="6239229" cy="3387123"/>
          </a:xfrm>
          <a:prstGeom prst="rect">
            <a:avLst/>
          </a:prstGeom>
        </p:spPr>
      </p:pic>
      <p:pic>
        <p:nvPicPr>
          <p:cNvPr id="3" name="Image 2" descr="Une image contenant Police, conception&#10;&#10;Le contenu généré par l’IA peut être incorrect.">
            <a:extLst>
              <a:ext uri="{FF2B5EF4-FFF2-40B4-BE49-F238E27FC236}">
                <a16:creationId xmlns:a16="http://schemas.microsoft.com/office/drawing/2014/main" id="{A2533D15-EE95-A97E-B00E-1B37505B7C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8597" y="1456645"/>
            <a:ext cx="404539" cy="305243"/>
          </a:xfrm>
          <a:prstGeom prst="rect">
            <a:avLst/>
          </a:prstGeom>
        </p:spPr>
      </p:pic>
      <p:pic>
        <p:nvPicPr>
          <p:cNvPr id="4" name="Image 3" descr="Une image contenant Police, conception&#10;&#10;Le contenu généré par l’IA peut être incorrect.">
            <a:extLst>
              <a:ext uri="{FF2B5EF4-FFF2-40B4-BE49-F238E27FC236}">
                <a16:creationId xmlns:a16="http://schemas.microsoft.com/office/drawing/2014/main" id="{E35B9B65-C51C-817F-0097-53364A44B1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1781" y="3476388"/>
            <a:ext cx="404539" cy="3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20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D38E9-50C2-7FD5-D055-385916898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CEA133-D308-B691-CC0B-5C6221A71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131082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993366"/>
                </a:solidFill>
              </a:rPr>
              <a:t>			</a:t>
            </a:r>
          </a:p>
        </p:txBody>
      </p:sp>
      <p:pic>
        <p:nvPicPr>
          <p:cNvPr id="5" name="Image 4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38E87CFB-0E87-BA2B-B5DA-F1A67B2C5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3" y="341694"/>
            <a:ext cx="2217486" cy="70986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58947DF-90D4-50B1-6401-A4A260E3873B}"/>
              </a:ext>
            </a:extLst>
          </p:cNvPr>
          <p:cNvSpPr txBox="1"/>
          <p:nvPr/>
        </p:nvSpPr>
        <p:spPr>
          <a:xfrm>
            <a:off x="2556876" y="462819"/>
            <a:ext cx="8924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993366"/>
                </a:solidFill>
                <a:latin typeface="Arial Nova Cond" panose="020F0502020204030204" pitchFamily="34" charset="0"/>
              </a:rPr>
              <a:t>Orientation sexuelle : les relations sexuelles avec un∙e partenaire du même sexe ont augmenté au fil de temps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263635-954E-FC2A-9E29-1A61D27CD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67" y="2238984"/>
            <a:ext cx="10921652" cy="4351338"/>
          </a:xfrm>
        </p:spPr>
        <p:txBody>
          <a:bodyPr>
            <a:normAutofit/>
          </a:bodyPr>
          <a:lstStyle/>
          <a:p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particulier au cours de la période la plus récente et pour les femmes</a:t>
            </a:r>
          </a:p>
          <a:p>
            <a:endParaRPr lang="fr-FR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2023, 8,4 % des femmes et 7,5 % des hommes de 18-89 ans déclarent avoir eu au moins un partenaire de même sexe</a:t>
            </a:r>
          </a:p>
          <a:p>
            <a:endParaRPr lang="fr-FR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2023, la diversité des orientations est plus importante parmi les personnes de 18-29 ans </a:t>
            </a:r>
          </a:p>
          <a:p>
            <a:endParaRPr lang="fr-FR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14,8 % des femmes et 9,3 % des hommes déclarent avoir eu au moins </a:t>
            </a:r>
            <a:r>
              <a:rPr lang="fr-FR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un·e</a:t>
            </a:r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partenaire de même sexe</a:t>
            </a:r>
          </a:p>
          <a:p>
            <a:pPr lvl="1"/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2,6 % des femmes et 3,2  % des hommes se considèrent homosexuel·les</a:t>
            </a:r>
          </a:p>
          <a:p>
            <a:pPr lvl="1"/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9,6 % des femmes et 4,3 % des hommes se considèrent </a:t>
            </a:r>
            <a:r>
              <a:rPr lang="fr-FR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bisexuel·les</a:t>
            </a:r>
            <a:endParaRPr lang="fr-FR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3,1% des femmes et 1,1 % des hommes </a:t>
            </a:r>
            <a:r>
              <a:rPr lang="fr-FR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pansexuel·les</a:t>
            </a:r>
            <a:endParaRPr lang="fr-FR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56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AA284-1D9E-A118-FA1F-FCAB384A4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A8F08917-635C-4203-9E29-B5B7718DB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03" y="349314"/>
            <a:ext cx="2217486" cy="709866"/>
          </a:xfrm>
          <a:prstGeom prst="rect">
            <a:avLst/>
          </a:prstGeom>
        </p:spPr>
      </p:pic>
      <p:pic>
        <p:nvPicPr>
          <p:cNvPr id="8" name="Image 7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4B007354-B696-1626-CFE9-05710E528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787" y="1059180"/>
            <a:ext cx="6815859" cy="1345620"/>
          </a:xfrm>
          <a:prstGeom prst="rect">
            <a:avLst/>
          </a:prstGeom>
        </p:spPr>
      </p:pic>
      <p:pic>
        <p:nvPicPr>
          <p:cNvPr id="10" name="Image 9" descr="Une image contenant texte, Police, capture d’écran">
            <a:extLst>
              <a:ext uri="{FF2B5EF4-FFF2-40B4-BE49-F238E27FC236}">
                <a16:creationId xmlns:a16="http://schemas.microsoft.com/office/drawing/2014/main" id="{A277A908-01CE-5F22-CB4B-2AB4AFE07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670" y="3047805"/>
            <a:ext cx="6470930" cy="1567396"/>
          </a:xfrm>
          <a:prstGeom prst="rect">
            <a:avLst/>
          </a:prstGeom>
        </p:spPr>
      </p:pic>
      <p:pic>
        <p:nvPicPr>
          <p:cNvPr id="12" name="Image 11" descr="Une image contenant texte, Police&#10;&#10;Le contenu généré par l’IA peut être incorrect.">
            <a:extLst>
              <a:ext uri="{FF2B5EF4-FFF2-40B4-BE49-F238E27FC236}">
                <a16:creationId xmlns:a16="http://schemas.microsoft.com/office/drawing/2014/main" id="{F3F44F0D-1456-41C2-E1B9-B18F5A8A1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6670" y="5168620"/>
            <a:ext cx="6668431" cy="1143160"/>
          </a:xfrm>
          <a:prstGeom prst="rect">
            <a:avLst/>
          </a:prstGeom>
        </p:spPr>
      </p:pic>
      <p:pic>
        <p:nvPicPr>
          <p:cNvPr id="13" name="Image 12" descr="Une image contenant Police, conception&#10;&#10;Le contenu généré par l’IA peut être incorrect.">
            <a:extLst>
              <a:ext uri="{FF2B5EF4-FFF2-40B4-BE49-F238E27FC236}">
                <a16:creationId xmlns:a16="http://schemas.microsoft.com/office/drawing/2014/main" id="{4EEA452F-2DC3-B2B4-9D95-B4574FC4DC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9686" y="2099557"/>
            <a:ext cx="404539" cy="305243"/>
          </a:xfrm>
          <a:prstGeom prst="rect">
            <a:avLst/>
          </a:prstGeom>
        </p:spPr>
      </p:pic>
      <p:pic>
        <p:nvPicPr>
          <p:cNvPr id="14" name="Image 13" descr="Une image contenant Police, conception&#10;&#10;Le contenu généré par l’IA peut être incorrect.">
            <a:extLst>
              <a:ext uri="{FF2B5EF4-FFF2-40B4-BE49-F238E27FC236}">
                <a16:creationId xmlns:a16="http://schemas.microsoft.com/office/drawing/2014/main" id="{B851E08B-95B7-B36E-C992-A7059EEA74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7416" y="3047805"/>
            <a:ext cx="404539" cy="305243"/>
          </a:xfrm>
          <a:prstGeom prst="rect">
            <a:avLst/>
          </a:prstGeom>
        </p:spPr>
      </p:pic>
      <p:pic>
        <p:nvPicPr>
          <p:cNvPr id="15" name="Image 14" descr="Une image contenant Police, conception&#10;&#10;Le contenu généré par l’IA peut être incorrect.">
            <a:extLst>
              <a:ext uri="{FF2B5EF4-FFF2-40B4-BE49-F238E27FC236}">
                <a16:creationId xmlns:a16="http://schemas.microsoft.com/office/drawing/2014/main" id="{4C46580B-B92A-371C-C9DE-37F2158616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0562" y="5964246"/>
            <a:ext cx="404539" cy="3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12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A37CB-EC1C-C9D3-37D8-2DD774B1E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E56C0D-05FB-FCAF-4052-071F2705F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131082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993366"/>
                </a:solidFill>
              </a:rPr>
              <a:t>			</a:t>
            </a:r>
          </a:p>
        </p:txBody>
      </p:sp>
      <p:pic>
        <p:nvPicPr>
          <p:cNvPr id="5" name="Image 4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3A647145-7337-4C6B-4A91-D218C8686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3" y="341694"/>
            <a:ext cx="2217486" cy="70986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AE3C1FE-E7CE-A3D3-8CF4-E9F71BCDAB85}"/>
              </a:ext>
            </a:extLst>
          </p:cNvPr>
          <p:cNvSpPr txBox="1"/>
          <p:nvPr/>
        </p:nvSpPr>
        <p:spPr>
          <a:xfrm>
            <a:off x="2831777" y="410400"/>
            <a:ext cx="8924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993366"/>
                </a:solidFill>
                <a:latin typeface="Arial Nova Cond" panose="020F0502020204030204" pitchFamily="34" charset="0"/>
              </a:rPr>
              <a:t>L’acceptation sociale de l’homosexualité et de la trans identité progresse, mais reste plus faible chez les hommes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D497F48-88E4-DF68-A455-AE944AEE7456}"/>
              </a:ext>
            </a:extLst>
          </p:cNvPr>
          <p:cNvSpPr txBox="1"/>
          <p:nvPr/>
        </p:nvSpPr>
        <p:spPr>
          <a:xfrm>
            <a:off x="340910" y="2101124"/>
            <a:ext cx="32191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2023, 69,9% des femmes et 56,2 % des hommes de 18-89 ans considèrent que l’homosexualité est une sexualité comme une autre.</a:t>
            </a:r>
          </a:p>
          <a:p>
            <a:endParaRPr lang="fr-F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Et, 41,9% des femmes et 31,6% des hommes de 18-89 ans considèrent que la trans identité est une identité comme une autre</a:t>
            </a:r>
            <a:r>
              <a:rPr lang="fr-FR" i="1" dirty="0"/>
              <a:t>. </a:t>
            </a:r>
          </a:p>
        </p:txBody>
      </p:sp>
      <p:pic>
        <p:nvPicPr>
          <p:cNvPr id="9" name="Image 8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62A6C21F-362F-6596-1CAE-D633382CE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157" y="2113552"/>
            <a:ext cx="8301983" cy="4046616"/>
          </a:xfrm>
          <a:prstGeom prst="rect">
            <a:avLst/>
          </a:prstGeom>
        </p:spPr>
      </p:pic>
      <p:pic>
        <p:nvPicPr>
          <p:cNvPr id="11" name="Image 10" descr="Une image contenant Police, conception&#10;&#10;Le contenu généré par l’IA peut être incorrect.">
            <a:extLst>
              <a:ext uri="{FF2B5EF4-FFF2-40B4-BE49-F238E27FC236}">
                <a16:creationId xmlns:a16="http://schemas.microsoft.com/office/drawing/2014/main" id="{9707EED0-0C46-B23C-EA02-3B3E0BB48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8101" y="2203258"/>
            <a:ext cx="404539" cy="3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943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2421</Words>
  <Application>Microsoft Office PowerPoint</Application>
  <PresentationFormat>Grand écran</PresentationFormat>
  <Paragraphs>300</Paragraphs>
  <Slides>21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1" baseType="lpstr">
      <vt:lpstr>Aptos</vt:lpstr>
      <vt:lpstr>Aptos Display</vt:lpstr>
      <vt:lpstr>Arial</vt:lpstr>
      <vt:lpstr>Arial Narrow</vt:lpstr>
      <vt:lpstr>Arial Nova</vt:lpstr>
      <vt:lpstr>Arial Nova Cond</vt:lpstr>
      <vt:lpstr>Calibri</vt:lpstr>
      <vt:lpstr>Dreaming Outloud Pro</vt:lpstr>
      <vt:lpstr>OpenSans</vt:lpstr>
      <vt:lpstr>Thème Office</vt:lpstr>
      <vt:lpstr>        notes de lectures </vt:lpstr>
      <vt:lpstr>   Méthodologie</vt:lpstr>
      <vt:lpstr>   Méthodologie</vt:lpstr>
      <vt:lpstr>   </vt:lpstr>
      <vt:lpstr>   </vt:lpstr>
      <vt:lpstr>   </vt:lpstr>
      <vt:lpstr>   </vt:lpstr>
      <vt:lpstr>Présentation PowerPoint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      </vt:lpstr>
      <vt:lpstr>   </vt:lpstr>
      <vt:lpstr>   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Sophie Gaudu</dc:creator>
  <cp:lastModifiedBy>Sophie Gaudu</cp:lastModifiedBy>
  <cp:revision>13</cp:revision>
  <cp:lastPrinted>2026-01-28T14:40:49Z</cp:lastPrinted>
  <dcterms:created xsi:type="dcterms:W3CDTF">2026-01-22T14:48:02Z</dcterms:created>
  <dcterms:modified xsi:type="dcterms:W3CDTF">2026-02-03T15:09:00Z</dcterms:modified>
</cp:coreProperties>
</file>