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76" r:id="rId9"/>
    <p:sldId id="263" r:id="rId10"/>
    <p:sldId id="265" r:id="rId11"/>
    <p:sldId id="266" r:id="rId12"/>
    <p:sldId id="267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7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5689C-A7CE-481D-97B3-322B6CA69499}" type="datetimeFigureOut">
              <a:rPr lang="fr-FR" smtClean="0"/>
              <a:t>30/01/2026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55579-B7A4-4921-9BE6-56C427BE8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32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Majorité sans administration d’</a:t>
            </a:r>
            <a:r>
              <a:rPr lang="fr-FR" dirty="0" err="1"/>
              <a:t>Ig</a:t>
            </a:r>
            <a:r>
              <a:rPr lang="fr-FR" dirty="0"/>
              <a:t> anti-D avant 12 SA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5579-B7A4-4921-9BE6-56C427BE81A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55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• Transmission des consignes rarement écrite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5579-B7A4-4921-9BE6-56C427BE81A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583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• Peu ou pas d’attentes formalisées vis-à-vis des praticiens de ville</a:t>
            </a:r>
          </a:p>
          <a:p>
            <a:r>
              <a:rPr lang="fr-FR" dirty="0"/>
              <a:t>• Importance accordée à la liberté de prescription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55579-B7A4-4921-9BE6-56C427BE81A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51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63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8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5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97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6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5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2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3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4400" dirty="0" err="1"/>
              <a:t>Prévention</a:t>
            </a:r>
            <a:r>
              <a:rPr sz="4400" dirty="0"/>
              <a:t> de </a:t>
            </a:r>
            <a:r>
              <a:rPr sz="4400" dirty="0" err="1"/>
              <a:t>l’allo-immunisation</a:t>
            </a:r>
            <a:r>
              <a:rPr sz="4400" dirty="0"/>
              <a:t> anti-Rh1</a:t>
            </a:r>
          </a:p>
          <a:p>
            <a:r>
              <a:rPr sz="4400" dirty="0"/>
              <a:t>au 1er </a:t>
            </a:r>
            <a:r>
              <a:rPr sz="4400" dirty="0" err="1"/>
              <a:t>trimestre</a:t>
            </a:r>
            <a:r>
              <a:rPr sz="4400" dirty="0"/>
              <a:t> de la </a:t>
            </a:r>
            <a:r>
              <a:rPr sz="4400" dirty="0" err="1"/>
              <a:t>grossesse</a:t>
            </a:r>
            <a:br>
              <a:rPr lang="fr-FR" sz="4400" dirty="0"/>
            </a:br>
            <a:r>
              <a:rPr lang="fr-FR" sz="4400" dirty="0"/>
              <a:t>appliqué à l’IVG médicamenteuse en ville</a:t>
            </a:r>
            <a:br>
              <a:rPr lang="fr-FR" sz="4400" dirty="0"/>
            </a:br>
            <a:endParaRPr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/>
              <a:t>Application des </a:t>
            </a:r>
            <a:r>
              <a:rPr dirty="0" err="1"/>
              <a:t>recommandations</a:t>
            </a:r>
            <a:r>
              <a:rPr dirty="0"/>
              <a:t> du CNGOF (</a:t>
            </a:r>
            <a:r>
              <a:rPr dirty="0" err="1"/>
              <a:t>février</a:t>
            </a:r>
            <a:r>
              <a:rPr dirty="0"/>
              <a:t> 2024)</a:t>
            </a:r>
          </a:p>
          <a:p>
            <a:r>
              <a:rPr dirty="0"/>
              <a:t>Réunion de </a:t>
            </a:r>
            <a:r>
              <a:rPr dirty="0" err="1"/>
              <a:t>suivi</a:t>
            </a:r>
            <a:r>
              <a:rPr dirty="0"/>
              <a:t> REVHO – 3 </a:t>
            </a:r>
            <a:r>
              <a:rPr dirty="0" err="1"/>
              <a:t>février</a:t>
            </a:r>
            <a:r>
              <a:rPr dirty="0"/>
              <a:t> 2026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Difficultés identifiées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Manque de </a:t>
            </a:r>
            <a:r>
              <a:rPr dirty="0" err="1"/>
              <a:t>lisibilité</a:t>
            </a:r>
            <a:r>
              <a:rPr dirty="0"/>
              <a:t> des </a:t>
            </a:r>
            <a:r>
              <a:rPr dirty="0" err="1"/>
              <a:t>attentes</a:t>
            </a:r>
            <a:endParaRPr dirty="0"/>
          </a:p>
          <a:p>
            <a:r>
              <a:rPr dirty="0"/>
              <a:t>• </a:t>
            </a:r>
            <a:r>
              <a:rPr dirty="0" err="1"/>
              <a:t>Contraintes</a:t>
            </a:r>
            <a:r>
              <a:rPr dirty="0"/>
              <a:t> </a:t>
            </a:r>
            <a:r>
              <a:rPr dirty="0" err="1"/>
              <a:t>organisationnelles</a:t>
            </a:r>
            <a:r>
              <a:rPr lang="fr-FR" dirty="0"/>
              <a:t> de certains établissements</a:t>
            </a:r>
            <a:endParaRPr dirty="0"/>
          </a:p>
          <a:p>
            <a:r>
              <a:rPr dirty="0"/>
              <a:t>• Absence de </a:t>
            </a:r>
            <a:r>
              <a:rPr dirty="0" err="1"/>
              <a:t>protocole</a:t>
            </a:r>
            <a:r>
              <a:rPr dirty="0"/>
              <a:t> </a:t>
            </a:r>
            <a:r>
              <a:rPr dirty="0" err="1"/>
              <a:t>partagé</a:t>
            </a:r>
            <a:endParaRPr lang="fr-FR" dirty="0"/>
          </a:p>
          <a:p>
            <a:endParaRPr lang="fr-FR" dirty="0"/>
          </a:p>
          <a:p>
            <a:r>
              <a:rPr lang="fr-FR" dirty="0"/>
              <a:t>Mais importance de la liberté de prescription+++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Axes d’amélioration proposés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Fiche </a:t>
            </a:r>
            <a:r>
              <a:rPr dirty="0" err="1"/>
              <a:t>synthèse</a:t>
            </a:r>
            <a:r>
              <a:rPr dirty="0"/>
              <a:t> CNGOF </a:t>
            </a:r>
            <a:r>
              <a:rPr dirty="0" err="1"/>
              <a:t>partagée</a:t>
            </a:r>
            <a:r>
              <a:rPr lang="fr-FR" dirty="0"/>
              <a:t> par la mailing </a:t>
            </a:r>
            <a:r>
              <a:rPr lang="fr-FR" dirty="0" err="1"/>
              <a:t>list</a:t>
            </a:r>
            <a:r>
              <a:rPr lang="fr-FR" dirty="0"/>
              <a:t> de REVHO ?</a:t>
            </a:r>
            <a:endParaRPr dirty="0"/>
          </a:p>
          <a:p>
            <a:r>
              <a:rPr dirty="0"/>
              <a:t>• Clarification des </a:t>
            </a:r>
            <a:r>
              <a:rPr dirty="0" err="1"/>
              <a:t>attentes</a:t>
            </a:r>
            <a:r>
              <a:rPr dirty="0"/>
              <a:t> </a:t>
            </a:r>
            <a:r>
              <a:rPr dirty="0" err="1"/>
              <a:t>ville</a:t>
            </a:r>
            <a:r>
              <a:rPr dirty="0"/>
              <a:t>–</a:t>
            </a:r>
            <a:r>
              <a:rPr dirty="0" err="1"/>
              <a:t>établissements</a:t>
            </a:r>
            <a:r>
              <a:rPr lang="fr-FR" dirty="0"/>
              <a:t> : que les professionnels de ville se retourne vers les établissements ? </a:t>
            </a:r>
            <a:endParaRPr dirty="0"/>
          </a:p>
          <a:p>
            <a:r>
              <a:rPr dirty="0"/>
              <a:t>• Temps </a:t>
            </a:r>
            <a:r>
              <a:rPr dirty="0" err="1"/>
              <a:t>d’échanges</a:t>
            </a:r>
            <a:r>
              <a:rPr dirty="0"/>
              <a:t> </a:t>
            </a:r>
            <a:r>
              <a:rPr dirty="0" err="1"/>
              <a:t>dédiés</a:t>
            </a:r>
            <a:r>
              <a:rPr dirty="0"/>
              <a:t> REVHO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EFBEE1-3895-0B34-A494-36E9DCF89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989" y="3221303"/>
            <a:ext cx="4909833" cy="301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dirty="0" err="1"/>
              <a:t>Recommandations</a:t>
            </a:r>
            <a:r>
              <a:rPr dirty="0"/>
              <a:t> </a:t>
            </a:r>
            <a:r>
              <a:rPr dirty="0" err="1"/>
              <a:t>connues</a:t>
            </a:r>
            <a:r>
              <a:rPr dirty="0"/>
              <a:t> </a:t>
            </a:r>
            <a:r>
              <a:rPr lang="fr-FR" dirty="0"/>
              <a:t>et majoritairement appliquées</a:t>
            </a:r>
            <a:endParaRPr dirty="0"/>
          </a:p>
          <a:p>
            <a:r>
              <a:rPr dirty="0"/>
              <a:t>• </a:t>
            </a:r>
            <a:r>
              <a:rPr dirty="0" err="1"/>
              <a:t>Enjeu</a:t>
            </a:r>
            <a:r>
              <a:rPr dirty="0"/>
              <a:t> </a:t>
            </a:r>
            <a:r>
              <a:rPr dirty="0" err="1"/>
              <a:t>principalement</a:t>
            </a:r>
            <a:r>
              <a:rPr dirty="0"/>
              <a:t> </a:t>
            </a:r>
            <a:r>
              <a:rPr dirty="0" err="1"/>
              <a:t>organisationnel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00B95-09CE-EEFF-3C45-DAB5D94E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F773CC0-DEB1-9064-357B-B9FD519E5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666" y="1950420"/>
            <a:ext cx="8017795" cy="28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2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Objectifs de l’enquête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dirty="0" err="1"/>
              <a:t>Évaluer</a:t>
            </a:r>
            <a:r>
              <a:rPr dirty="0"/>
              <a:t> </a:t>
            </a:r>
            <a:r>
              <a:rPr dirty="0" err="1"/>
              <a:t>l’application</a:t>
            </a:r>
            <a:r>
              <a:rPr dirty="0"/>
              <a:t> des </a:t>
            </a:r>
            <a:r>
              <a:rPr dirty="0" err="1"/>
              <a:t>recommandations</a:t>
            </a:r>
            <a:r>
              <a:rPr dirty="0"/>
              <a:t> CNGOF</a:t>
            </a:r>
          </a:p>
          <a:p>
            <a:r>
              <a:rPr dirty="0"/>
              <a:t>• </a:t>
            </a:r>
            <a:r>
              <a:rPr dirty="0" err="1"/>
              <a:t>Décrire</a:t>
            </a:r>
            <a:r>
              <a:rPr dirty="0"/>
              <a:t> les pratiques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ville</a:t>
            </a:r>
            <a:r>
              <a:rPr dirty="0"/>
              <a:t> et les </a:t>
            </a:r>
            <a:r>
              <a:rPr dirty="0" err="1"/>
              <a:t>protocoles</a:t>
            </a:r>
            <a:r>
              <a:rPr dirty="0"/>
              <a:t> des </a:t>
            </a:r>
            <a:r>
              <a:rPr dirty="0" err="1"/>
              <a:t>établissements</a:t>
            </a:r>
            <a:endParaRPr dirty="0"/>
          </a:p>
          <a:p>
            <a:r>
              <a:rPr dirty="0"/>
              <a:t>• </a:t>
            </a:r>
            <a:r>
              <a:rPr dirty="0" err="1"/>
              <a:t>Mettre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évidence</a:t>
            </a:r>
            <a:r>
              <a:rPr dirty="0"/>
              <a:t> les </a:t>
            </a:r>
            <a:r>
              <a:rPr dirty="0" err="1"/>
              <a:t>écarts</a:t>
            </a:r>
            <a:r>
              <a:rPr dirty="0"/>
              <a:t> de perception</a:t>
            </a:r>
          </a:p>
          <a:p>
            <a:r>
              <a:rPr dirty="0"/>
              <a:t>• Proposer des axes </a:t>
            </a:r>
            <a:r>
              <a:rPr dirty="0" err="1"/>
              <a:t>d’harmonisation</a:t>
            </a:r>
            <a:r>
              <a:rPr dirty="0"/>
              <a:t> </a:t>
            </a:r>
            <a:r>
              <a:rPr dirty="0" err="1"/>
              <a:t>territoriale</a:t>
            </a:r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AB8E97-0F69-0A5B-12E3-CB046937E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338" y="3952161"/>
            <a:ext cx="3037959" cy="2025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Méthodologie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Deux questionnaires </a:t>
            </a:r>
            <a:r>
              <a:rPr lang="fr-FR" dirty="0"/>
              <a:t>:</a:t>
            </a:r>
            <a:endParaRPr dirty="0"/>
          </a:p>
          <a:p>
            <a:r>
              <a:rPr dirty="0"/>
              <a:t>• </a:t>
            </a:r>
            <a:r>
              <a:rPr lang="fr-FR" dirty="0"/>
              <a:t>1- </a:t>
            </a:r>
            <a:r>
              <a:rPr dirty="0" err="1"/>
              <a:t>établissements</a:t>
            </a:r>
            <a:r>
              <a:rPr dirty="0"/>
              <a:t> </a:t>
            </a:r>
            <a:r>
              <a:rPr dirty="0" err="1"/>
              <a:t>partenaires</a:t>
            </a:r>
            <a:endParaRPr lang="fr-FR" dirty="0"/>
          </a:p>
          <a:p>
            <a:pPr lvl="1"/>
            <a:r>
              <a:rPr dirty="0"/>
              <a:t>Diffusion : </a:t>
            </a:r>
            <a:r>
              <a:rPr dirty="0" err="1"/>
              <a:t>janvier</a:t>
            </a:r>
            <a:r>
              <a:rPr dirty="0"/>
              <a:t> 2026</a:t>
            </a:r>
            <a:endParaRPr lang="fr-FR" dirty="0"/>
          </a:p>
          <a:p>
            <a:pPr lvl="1"/>
            <a:r>
              <a:rPr dirty="0" err="1"/>
              <a:t>Établissements</a:t>
            </a:r>
            <a:r>
              <a:rPr dirty="0"/>
              <a:t> : 1</a:t>
            </a:r>
            <a:r>
              <a:rPr lang="fr-FR" dirty="0"/>
              <a:t>5</a:t>
            </a:r>
            <a:r>
              <a:rPr dirty="0"/>
              <a:t> </a:t>
            </a:r>
            <a:r>
              <a:rPr dirty="0" err="1"/>
              <a:t>répondants</a:t>
            </a:r>
            <a:r>
              <a:rPr dirty="0"/>
              <a:t> / 3</a:t>
            </a:r>
            <a:r>
              <a:rPr lang="fr-FR" dirty="0"/>
              <a:t>9</a:t>
            </a:r>
          </a:p>
          <a:p>
            <a:pPr lvl="1"/>
            <a:endParaRPr lang="fr-FR" dirty="0"/>
          </a:p>
          <a:p>
            <a:pPr marL="201168" lvl="1" indent="0">
              <a:buNone/>
            </a:pPr>
            <a:r>
              <a:rPr lang="fr-FR" dirty="0"/>
              <a:t>• 2- Questionnaire des praticiens de ville par </a:t>
            </a:r>
            <a:r>
              <a:rPr lang="fr-FR" dirty="0" err="1"/>
              <a:t>wooclap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0492"/>
            <a:ext cx="7543800" cy="856828"/>
          </a:xfrm>
        </p:spPr>
        <p:txBody>
          <a:bodyPr>
            <a:normAutofit/>
          </a:bodyPr>
          <a:lstStyle/>
          <a:p>
            <a:r>
              <a:rPr lang="fr-FR" sz="4500" dirty="0"/>
              <a:t>R</a:t>
            </a:r>
            <a:r>
              <a:rPr sz="4500" dirty="0" err="1"/>
              <a:t>ecommandations</a:t>
            </a:r>
            <a:r>
              <a:rPr sz="4500" dirty="0"/>
              <a:t> CNGOF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sz="1000" dirty="0"/>
              <a:t>Niveau de preuve bas,</a:t>
            </a:r>
            <a:endParaRPr sz="1000" dirty="0"/>
          </a:p>
        </p:txBody>
      </p:sp>
      <p:pic>
        <p:nvPicPr>
          <p:cNvPr id="4" name="Espace réservé du contenu 4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1A5449B1-C9C6-343A-8155-263C00521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617491"/>
            <a:ext cx="4911513" cy="2595651"/>
          </a:xfrm>
          <a:prstGeom prst="rect">
            <a:avLst/>
          </a:prstGeom>
        </p:spPr>
      </p:pic>
      <p:pic>
        <p:nvPicPr>
          <p:cNvPr id="6" name="Image 5" descr="Une image contenant texte, capture d’écran, Police, blanc&#10;&#10;Le contenu généré par l’IA peut être incorrect.">
            <a:extLst>
              <a:ext uri="{FF2B5EF4-FFF2-40B4-BE49-F238E27FC236}">
                <a16:creationId xmlns:a16="http://schemas.microsoft.com/office/drawing/2014/main" id="{EBB04917-8C79-DF85-29EF-A15DDCB02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22" y="4213142"/>
            <a:ext cx="4973637" cy="1824326"/>
          </a:xfrm>
          <a:prstGeom prst="rect">
            <a:avLst/>
          </a:prstGeom>
        </p:spPr>
      </p:pic>
      <p:pic>
        <p:nvPicPr>
          <p:cNvPr id="7" name="Image 6" descr="Une image contenant texte, Police, capture d’écran, ligne">
            <a:extLst>
              <a:ext uri="{FF2B5EF4-FFF2-40B4-BE49-F238E27FC236}">
                <a16:creationId xmlns:a16="http://schemas.microsoft.com/office/drawing/2014/main" id="{64B0E46D-89C0-4314-4A32-648D26FA8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99" y="3031798"/>
            <a:ext cx="4251960" cy="11136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643541-36C0-7D0A-BDB1-98528793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Avant une IVG médicamenteuse, demandez vous une détermination du groupe sanguin ?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01AE53-0951-9CF1-E1C4-3A41113EB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Coté établissement: </a:t>
            </a:r>
          </a:p>
          <a:p>
            <a:endParaRPr lang="fr-FR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B274157-EB92-F4D6-1ADF-3234FD005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59" y="2208530"/>
            <a:ext cx="5544821" cy="412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BE3CA-EA97-F06F-D978-46AF227A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/>
              <a:t>Dans votre établissement, des immunoglobulines anti-D sont-elles administrées avant 12 SA ?</a:t>
            </a:r>
            <a:endParaRPr lang="fr-FR" sz="3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8A0664-647E-28BC-413F-22AC33C1D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Du coté établissement: </a:t>
            </a:r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A0DEE-DE43-EEB7-AD23-5388EB440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37142"/>
            <a:ext cx="5943600" cy="30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6B879-1131-B946-86A8-A63A11AC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2033179"/>
          </a:xfrm>
        </p:spPr>
        <p:txBody>
          <a:bodyPr>
            <a:noAutofit/>
          </a:bodyPr>
          <a:lstStyle/>
          <a:p>
            <a:r>
              <a:rPr lang="fr-FR" sz="3000" b="1" dirty="0"/>
              <a:t>Avez-vous formalisé et communiqué aux professionnels de santé conventionnés des protocoles ou consignes spécifiques concernant la prévention de l’allo-immunisation anti-Rh1 au premier trimestre de la grossesse ?</a:t>
            </a:r>
            <a:endParaRPr lang="fr-FR" sz="3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4E94C5-7197-7870-56B9-395A14134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608CC7A-3D9A-D1BB-C60B-10FF43175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787332"/>
            <a:ext cx="5943600" cy="29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2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605D0F-D465-B7F8-C42B-9D390B75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83616"/>
            <a:ext cx="7543800" cy="1450757"/>
          </a:xfrm>
        </p:spPr>
        <p:txBody>
          <a:bodyPr>
            <a:normAutofit/>
          </a:bodyPr>
          <a:lstStyle/>
          <a:p>
            <a:r>
              <a:rPr lang="fr-FR" sz="3000" dirty="0"/>
              <a:t>Attentes et difficultés des établissements sur les applications des recommandations du CNGOF?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66A862-9701-CC70-5FB9-2147E202FD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r-FR" sz="1600" dirty="0"/>
          </a:p>
          <a:p>
            <a:endParaRPr lang="fr-FR" sz="1600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F55AC28F-B543-DCB2-21E7-48B52F40C0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6131" y="1808480"/>
            <a:ext cx="4690029" cy="2813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2A1C98-C949-A78B-F5A2-EB3C84F5F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240" y="3639049"/>
            <a:ext cx="5770879" cy="25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6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Écart de perception ville / établissements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dirty="0"/>
              <a:t>• </a:t>
            </a:r>
            <a:r>
              <a:rPr lang="fr-FR" dirty="0"/>
              <a:t>		</a:t>
            </a:r>
            <a:r>
              <a:rPr dirty="0" err="1"/>
              <a:t>Établissements</a:t>
            </a:r>
            <a:r>
              <a:rPr dirty="0"/>
              <a:t> : peu de </a:t>
            </a:r>
            <a:r>
              <a:rPr dirty="0" err="1"/>
              <a:t>difficultés</a:t>
            </a:r>
            <a:r>
              <a:rPr dirty="0"/>
              <a:t> </a:t>
            </a:r>
            <a:r>
              <a:rPr dirty="0" err="1"/>
              <a:t>déclarées</a:t>
            </a:r>
            <a:endParaRPr lang="fr-FR" dirty="0"/>
          </a:p>
          <a:p>
            <a:endParaRPr lang="fr-FR" dirty="0"/>
          </a:p>
          <a:p>
            <a:endParaRPr dirty="0"/>
          </a:p>
          <a:p>
            <a:r>
              <a:rPr dirty="0"/>
              <a:t>•</a:t>
            </a:r>
            <a:r>
              <a:rPr lang="fr-FR" dirty="0"/>
              <a:t>		</a:t>
            </a:r>
            <a:r>
              <a:rPr dirty="0"/>
              <a:t> Ville : manque de </a:t>
            </a:r>
            <a:r>
              <a:rPr dirty="0" err="1"/>
              <a:t>consignes</a:t>
            </a:r>
            <a:r>
              <a:rPr dirty="0"/>
              <a:t> </a:t>
            </a:r>
            <a:r>
              <a:rPr dirty="0" err="1"/>
              <a:t>claires</a:t>
            </a:r>
            <a:endParaRPr dirty="0"/>
          </a:p>
          <a:p>
            <a:endParaRPr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AF9CCE-068F-F8A9-0029-6CD7D0DA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613" y="1895283"/>
            <a:ext cx="1324584" cy="13245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107C3C-06CC-973C-6B9A-EA123CE83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3" y="3153758"/>
            <a:ext cx="1407312" cy="140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REVHO_2026_Restitution_allo-immunisation_Rh1</Template>
  <TotalTime>0</TotalTime>
  <Words>318</Words>
  <Application>Microsoft Office PowerPoint</Application>
  <PresentationFormat>Affichage à l'écran (4:3)</PresentationFormat>
  <Paragraphs>51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Rétrospective</vt:lpstr>
      <vt:lpstr>Prévention de l’allo-immunisation anti-Rh1 au 1er trimestre de la grossesse appliqué à l’IVG médicamenteuse en ville </vt:lpstr>
      <vt:lpstr>Objectifs de l’enquête</vt:lpstr>
      <vt:lpstr>Méthodologie</vt:lpstr>
      <vt:lpstr>Recommandations CNGOF</vt:lpstr>
      <vt:lpstr>Avant une IVG médicamenteuse, demandez vous une détermination du groupe sanguin ? </vt:lpstr>
      <vt:lpstr>Dans votre établissement, des immunoglobulines anti-D sont-elles administrées avant 12 SA ?</vt:lpstr>
      <vt:lpstr>Avez-vous formalisé et communiqué aux professionnels de santé conventionnés des protocoles ou consignes spécifiques concernant la prévention de l’allo-immunisation anti-Rh1 au premier trimestre de la grossesse ?</vt:lpstr>
      <vt:lpstr>Attentes et difficultés des établissements sur les applications des recommandations du CNGOF?</vt:lpstr>
      <vt:lpstr>Écart de perception ville / établissements</vt:lpstr>
      <vt:lpstr>Difficultés identifiées</vt:lpstr>
      <vt:lpstr>Axes d’amélioration proposés</vt:lpstr>
      <vt:lpstr>Conclusion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Dorothée LE BEC</dc:creator>
  <cp:keywords/>
  <dc:description>generated using python-pptx</dc:description>
  <cp:lastModifiedBy>Dorothée LE BEC</cp:lastModifiedBy>
  <cp:revision>1</cp:revision>
  <dcterms:created xsi:type="dcterms:W3CDTF">2026-01-30T17:24:50Z</dcterms:created>
  <dcterms:modified xsi:type="dcterms:W3CDTF">2026-02-02T12:28:30Z</dcterms:modified>
  <cp:category/>
</cp:coreProperties>
</file>